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5" r:id="rId1"/>
  </p:sldMasterIdLst>
  <p:notesMasterIdLst>
    <p:notesMasterId r:id="rId18"/>
  </p:notesMasterIdLst>
  <p:sldIdLst>
    <p:sldId id="409" r:id="rId2"/>
    <p:sldId id="435" r:id="rId3"/>
    <p:sldId id="443" r:id="rId4"/>
    <p:sldId id="436" r:id="rId5"/>
    <p:sldId id="437" r:id="rId6"/>
    <p:sldId id="438" r:id="rId7"/>
    <p:sldId id="439" r:id="rId8"/>
    <p:sldId id="440" r:id="rId9"/>
    <p:sldId id="429" r:id="rId10"/>
    <p:sldId id="412" r:id="rId11"/>
    <p:sldId id="432" r:id="rId12"/>
    <p:sldId id="433" r:id="rId13"/>
    <p:sldId id="413" r:id="rId14"/>
    <p:sldId id="419" r:id="rId15"/>
    <p:sldId id="441" r:id="rId16"/>
    <p:sldId id="442" r:id="rId17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FF7D0"/>
    <a:srgbClr val="FF5050"/>
    <a:srgbClr val="A37D8B"/>
    <a:srgbClr val="9A709C"/>
    <a:srgbClr val="66CCFF"/>
    <a:srgbClr val="E8F6D0"/>
    <a:srgbClr val="568466"/>
    <a:srgbClr val="EB2169"/>
    <a:srgbClr val="D15F3B"/>
    <a:srgbClr val="FF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173" autoAdjust="0"/>
    <p:restoredTop sz="94565" autoAdjust="0"/>
  </p:normalViewPr>
  <p:slideViewPr>
    <p:cSldViewPr>
      <p:cViewPr>
        <p:scale>
          <a:sx n="91" d="100"/>
          <a:sy n="91" d="100"/>
        </p:scale>
        <p:origin x="-1368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C44CDC-A3F5-4C68-8A31-8F182417BE5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BB052A-397E-4A8A-B185-00DADD0B0FA0}">
      <dgm:prSet custT="1"/>
      <dgm:spPr>
        <a:gradFill rotWithShape="0">
          <a:gsLst>
            <a:gs pos="0">
              <a:schemeClr val="accent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rgbClr val="FFFF00"/>
          </a:solidFill>
        </a:ln>
        <a:effectLst>
          <a:outerShdw blurRad="50800" dist="50800" dir="5400000" algn="ctr" rotWithShape="0">
            <a:schemeClr val="accent3">
              <a:lumMod val="60000"/>
              <a:lumOff val="40000"/>
            </a:schemeClr>
          </a:outerShdw>
        </a:effectLst>
      </dgm:spPr>
      <dgm:t>
        <a:bodyPr/>
        <a:lstStyle/>
        <a:p>
          <a:pPr rtl="0"/>
          <a:r>
            <a:rPr lang="ru-RU" sz="1800" b="1" dirty="0" smtClean="0">
              <a:solidFill>
                <a:schemeClr val="tx1"/>
              </a:solidFill>
            </a:rPr>
            <a:t>Основные понятия:</a:t>
          </a:r>
          <a:endParaRPr lang="ru-RU" sz="1800" dirty="0">
            <a:solidFill>
              <a:schemeClr val="tx1"/>
            </a:solidFill>
          </a:endParaRPr>
        </a:p>
      </dgm:t>
    </dgm:pt>
    <dgm:pt modelId="{BF7B138F-078F-440B-8D09-23E1E050968E}" type="parTrans" cxnId="{EECF0C38-4301-4846-A086-B5F27B200991}">
      <dgm:prSet/>
      <dgm:spPr/>
      <dgm:t>
        <a:bodyPr/>
        <a:lstStyle/>
        <a:p>
          <a:endParaRPr lang="ru-RU"/>
        </a:p>
      </dgm:t>
    </dgm:pt>
    <dgm:pt modelId="{6D8D9880-AA4B-4497-9B0D-C570DB35A610}" type="sibTrans" cxnId="{EECF0C38-4301-4846-A086-B5F27B200991}">
      <dgm:prSet/>
      <dgm:spPr/>
      <dgm:t>
        <a:bodyPr/>
        <a:lstStyle/>
        <a:p>
          <a:endParaRPr lang="ru-RU"/>
        </a:p>
      </dgm:t>
    </dgm:pt>
    <dgm:pt modelId="{497D3D4A-7E57-4011-80D3-7257D465748F}">
      <dgm:prSet custT="1"/>
      <dgm:spPr>
        <a:gradFill rotWithShape="0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gradFill flip="none" rotWithShape="1">
            <a:gsLst>
              <a:gs pos="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Бюджет</a:t>
          </a:r>
          <a:r>
            <a:rPr lang="ru-RU" sz="1200" baseline="0" dirty="0" smtClean="0">
              <a:solidFill>
                <a:schemeClr val="tx1"/>
              </a:solidFill>
            </a:rPr>
            <a:t> – форма образования и расходования денежных средств, предназначенных для   финансового обеспечения задач и функций государства и местного самоуправления.</a:t>
          </a:r>
          <a:endParaRPr lang="ru-RU" sz="1200" baseline="0" dirty="0">
            <a:solidFill>
              <a:schemeClr val="tx1"/>
            </a:solidFill>
          </a:endParaRPr>
        </a:p>
      </dgm:t>
    </dgm:pt>
    <dgm:pt modelId="{7F3E2642-FBD8-43A0-8B51-04604CD5BC64}" type="parTrans" cxnId="{604334CA-AD82-4323-B8EF-45CD534232DB}">
      <dgm:prSet/>
      <dgm:spPr/>
      <dgm:t>
        <a:bodyPr/>
        <a:lstStyle/>
        <a:p>
          <a:endParaRPr lang="ru-RU"/>
        </a:p>
      </dgm:t>
    </dgm:pt>
    <dgm:pt modelId="{009DE4E4-57F3-4741-BE58-E4D173F08EB8}" type="sibTrans" cxnId="{604334CA-AD82-4323-B8EF-45CD534232DB}">
      <dgm:prSet/>
      <dgm:spPr/>
      <dgm:t>
        <a:bodyPr/>
        <a:lstStyle/>
        <a:p>
          <a:endParaRPr lang="ru-RU"/>
        </a:p>
      </dgm:t>
    </dgm:pt>
    <dgm:pt modelId="{FADC5F6B-6FA8-409F-A46E-C36AC7546C35}">
      <dgm:prSet custT="1"/>
      <dgm:spPr>
        <a:gradFill rotWithShape="0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Очередной финансовый год</a:t>
          </a:r>
          <a:r>
            <a:rPr lang="ru-RU" sz="1200" baseline="0" dirty="0" smtClean="0">
              <a:solidFill>
                <a:schemeClr val="tx1"/>
              </a:solidFill>
            </a:rPr>
            <a:t> – </a:t>
          </a:r>
          <a:r>
            <a:rPr lang="ru-RU" sz="1200" baseline="0" dirty="0" err="1" smtClean="0">
              <a:solidFill>
                <a:schemeClr val="tx1"/>
              </a:solidFill>
            </a:rPr>
            <a:t>год</a:t>
          </a:r>
          <a:r>
            <a:rPr lang="ru-RU" sz="1200" baseline="0" dirty="0" smtClean="0">
              <a:solidFill>
                <a:schemeClr val="tx1"/>
              </a:solidFill>
            </a:rPr>
            <a:t>, следующий за текущим финансовым годом.</a:t>
          </a:r>
          <a:endParaRPr lang="ru-RU" sz="1200" baseline="0" dirty="0">
            <a:solidFill>
              <a:schemeClr val="tx1"/>
            </a:solidFill>
          </a:endParaRPr>
        </a:p>
      </dgm:t>
    </dgm:pt>
    <dgm:pt modelId="{2BB28305-AC5A-460D-B6B3-FBAA3501AEA6}" type="parTrans" cxnId="{501DA75A-2692-4800-9502-2395A868649D}">
      <dgm:prSet/>
      <dgm:spPr/>
      <dgm:t>
        <a:bodyPr/>
        <a:lstStyle/>
        <a:p>
          <a:endParaRPr lang="ru-RU"/>
        </a:p>
      </dgm:t>
    </dgm:pt>
    <dgm:pt modelId="{322704DA-82C3-4A4A-8545-33859CF09F1C}" type="sibTrans" cxnId="{501DA75A-2692-4800-9502-2395A868649D}">
      <dgm:prSet/>
      <dgm:spPr/>
      <dgm:t>
        <a:bodyPr/>
        <a:lstStyle/>
        <a:p>
          <a:endParaRPr lang="ru-RU"/>
        </a:p>
      </dgm:t>
    </dgm:pt>
    <dgm:pt modelId="{31CAA848-DF49-4B03-995A-7FE1136B0B0E}">
      <dgm:prSet custT="1"/>
      <dgm:spPr>
        <a:gradFill rotWithShape="0">
          <a:gsLst>
            <a:gs pos="0">
              <a:srgbClr val="FF00FF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Плановый период</a:t>
          </a:r>
          <a:r>
            <a:rPr lang="ru-RU" sz="1200" baseline="0" dirty="0" smtClean="0">
              <a:solidFill>
                <a:schemeClr val="tx1"/>
              </a:solidFill>
            </a:rPr>
            <a:t> – два финансовых года, следующие за очередным финансовым годом.</a:t>
          </a:r>
          <a:endParaRPr lang="ru-RU" sz="1200" baseline="0" dirty="0">
            <a:solidFill>
              <a:schemeClr val="tx1"/>
            </a:solidFill>
          </a:endParaRPr>
        </a:p>
      </dgm:t>
    </dgm:pt>
    <dgm:pt modelId="{8BBE92C4-9C9A-4DDC-9A9B-871D2CB5181A}" type="parTrans" cxnId="{E49E49B9-BA6A-42AB-B36B-526B7766A68F}">
      <dgm:prSet/>
      <dgm:spPr/>
      <dgm:t>
        <a:bodyPr/>
        <a:lstStyle/>
        <a:p>
          <a:endParaRPr lang="ru-RU"/>
        </a:p>
      </dgm:t>
    </dgm:pt>
    <dgm:pt modelId="{669AA006-74B9-4ADB-9F22-DD5BF9426CB9}" type="sibTrans" cxnId="{E49E49B9-BA6A-42AB-B36B-526B7766A68F}">
      <dgm:prSet/>
      <dgm:spPr/>
      <dgm:t>
        <a:bodyPr/>
        <a:lstStyle/>
        <a:p>
          <a:endParaRPr lang="ru-RU"/>
        </a:p>
      </dgm:t>
    </dgm:pt>
    <dgm:pt modelId="{81E78303-D912-4064-A560-61D093BFBFFB}">
      <dgm:prSet custT="1"/>
      <dgm:spPr>
        <a:gradFill rotWithShape="0">
          <a:gsLst>
            <a:gs pos="0">
              <a:srgbClr val="009999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dirty="0" smtClean="0">
              <a:solidFill>
                <a:schemeClr val="tx1"/>
              </a:solidFill>
            </a:rPr>
            <a:t>Бюджетная система</a:t>
          </a:r>
          <a:r>
            <a:rPr lang="ru-RU" sz="1200" dirty="0" smtClean="0">
              <a:solidFill>
                <a:schemeClr val="tx1"/>
              </a:solidFill>
            </a:rPr>
            <a:t> – основанная на экономических отношениях и государственном устройстве, регулируемая нормами права совокупность бюджетов различных территориальных </a:t>
          </a:r>
          <a:r>
            <a:rPr lang="ru-RU" sz="1200" baseline="0" dirty="0" smtClean="0">
              <a:solidFill>
                <a:schemeClr val="tx1"/>
              </a:solidFill>
            </a:rPr>
            <a:t>уровней</a:t>
          </a:r>
          <a:r>
            <a:rPr lang="ru-RU" sz="1200" dirty="0" smtClean="0"/>
            <a:t>.</a:t>
          </a:r>
          <a:endParaRPr lang="ru-RU" sz="1200" dirty="0"/>
        </a:p>
      </dgm:t>
    </dgm:pt>
    <dgm:pt modelId="{4CE86AB5-546E-43FE-91FC-EA0769B67190}" type="parTrans" cxnId="{0B424288-2074-4FC2-86FC-16B20E9A850F}">
      <dgm:prSet/>
      <dgm:spPr/>
      <dgm:t>
        <a:bodyPr/>
        <a:lstStyle/>
        <a:p>
          <a:endParaRPr lang="ru-RU"/>
        </a:p>
      </dgm:t>
    </dgm:pt>
    <dgm:pt modelId="{92BA4AE0-90A1-4771-A12A-E7C386FC948F}" type="sibTrans" cxnId="{0B424288-2074-4FC2-86FC-16B20E9A850F}">
      <dgm:prSet/>
      <dgm:spPr/>
      <dgm:t>
        <a:bodyPr/>
        <a:lstStyle/>
        <a:p>
          <a:endParaRPr lang="ru-RU"/>
        </a:p>
      </dgm:t>
    </dgm:pt>
    <dgm:pt modelId="{A6464E8A-EE90-40A5-956B-C2494A2BAF92}">
      <dgm:prSet custT="1"/>
      <dgm:spPr>
        <a:gradFill rotWithShape="0">
          <a:gsLst>
            <a:gs pos="0">
              <a:srgbClr val="FFFF99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Доходы бюджета – </a:t>
          </a:r>
          <a:r>
            <a:rPr lang="ru-RU" sz="1200" baseline="0" dirty="0" smtClean="0">
              <a:solidFill>
                <a:schemeClr val="tx1"/>
              </a:solidFill>
            </a:rPr>
            <a:t>денежные средства, поступающие в бюджет в соответствии с законодательством.</a:t>
          </a:r>
          <a:endParaRPr lang="ru-RU" sz="1200" baseline="0" dirty="0">
            <a:solidFill>
              <a:schemeClr val="tx1"/>
            </a:solidFill>
          </a:endParaRPr>
        </a:p>
      </dgm:t>
    </dgm:pt>
    <dgm:pt modelId="{C87F5D85-E5E1-4A2E-AE41-2EDA1C6E3A8A}" type="parTrans" cxnId="{65FBD6D5-6C6C-4365-A1B7-110E8BCC7994}">
      <dgm:prSet/>
      <dgm:spPr/>
      <dgm:t>
        <a:bodyPr/>
        <a:lstStyle/>
        <a:p>
          <a:endParaRPr lang="ru-RU"/>
        </a:p>
      </dgm:t>
    </dgm:pt>
    <dgm:pt modelId="{3BF01FC6-9D0A-4455-9101-2EAB5A038546}" type="sibTrans" cxnId="{65FBD6D5-6C6C-4365-A1B7-110E8BCC7994}">
      <dgm:prSet/>
      <dgm:spPr/>
      <dgm:t>
        <a:bodyPr/>
        <a:lstStyle/>
        <a:p>
          <a:endParaRPr lang="ru-RU"/>
        </a:p>
      </dgm:t>
    </dgm:pt>
    <dgm:pt modelId="{46D1B7C9-1C58-43EF-97F0-78C74AFA5C46}">
      <dgm:prSet custT="1"/>
      <dgm:spPr>
        <a:gradFill rotWithShape="0">
          <a:gsLst>
            <a:gs pos="0">
              <a:srgbClr val="C0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Расходы бюджета – </a:t>
          </a:r>
          <a:r>
            <a:rPr lang="ru-RU" sz="1200" baseline="0" dirty="0" smtClean="0">
              <a:solidFill>
                <a:schemeClr val="tx1"/>
              </a:solidFill>
            </a:rPr>
            <a:t>выплачиваемые из бюджета денежные средства, которые направляются на финансовое обеспечение задач и функций государства и местного самоуправления.</a:t>
          </a:r>
          <a:endParaRPr lang="ru-RU" sz="1200" b="1" baseline="0" dirty="0">
            <a:solidFill>
              <a:schemeClr val="tx1"/>
            </a:solidFill>
          </a:endParaRPr>
        </a:p>
      </dgm:t>
    </dgm:pt>
    <dgm:pt modelId="{FE0F836A-A796-4075-A93B-3E74F9F4C953}" type="parTrans" cxnId="{2CD0DAE5-4D93-461C-8F50-286D1E39C582}">
      <dgm:prSet/>
      <dgm:spPr/>
      <dgm:t>
        <a:bodyPr/>
        <a:lstStyle/>
        <a:p>
          <a:endParaRPr lang="ru-RU"/>
        </a:p>
      </dgm:t>
    </dgm:pt>
    <dgm:pt modelId="{28324ACA-86B3-4E2C-9764-DBEB7B2CB78E}" type="sibTrans" cxnId="{2CD0DAE5-4D93-461C-8F50-286D1E39C582}">
      <dgm:prSet/>
      <dgm:spPr/>
      <dgm:t>
        <a:bodyPr/>
        <a:lstStyle/>
        <a:p>
          <a:endParaRPr lang="ru-RU"/>
        </a:p>
      </dgm:t>
    </dgm:pt>
    <dgm:pt modelId="{CCF440FF-8620-4B63-B4D5-6C7C8C03D053}">
      <dgm:prSet custT="1"/>
      <dgm:spPr>
        <a:gradFill rotWithShape="0">
          <a:gsLst>
            <a:gs pos="0">
              <a:srgbClr val="1EA2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Бюджетные ассигнования</a:t>
          </a:r>
          <a:r>
            <a:rPr lang="ru-RU" sz="1200" baseline="0" dirty="0" smtClean="0">
              <a:solidFill>
                <a:schemeClr val="tx1"/>
              </a:solidFill>
            </a:rPr>
            <a:t> – предельные объемы денежных средств, предусмотренных в соответствующем финансовом году для исполнения бюджетных обязательств.</a:t>
          </a:r>
          <a:endParaRPr lang="ru-RU" sz="1200" baseline="0" dirty="0">
            <a:solidFill>
              <a:schemeClr val="tx1"/>
            </a:solidFill>
          </a:endParaRPr>
        </a:p>
      </dgm:t>
    </dgm:pt>
    <dgm:pt modelId="{03C8BEF7-79BB-4A1B-A951-5C1D2B7F6438}" type="parTrans" cxnId="{DE7D8C43-FB47-4A1D-973C-32E6879A1199}">
      <dgm:prSet/>
      <dgm:spPr/>
      <dgm:t>
        <a:bodyPr/>
        <a:lstStyle/>
        <a:p>
          <a:endParaRPr lang="ru-RU"/>
        </a:p>
      </dgm:t>
    </dgm:pt>
    <dgm:pt modelId="{8E78D4AE-AD1F-4D7C-9AA2-2BDEA9A1AEBC}" type="sibTrans" cxnId="{DE7D8C43-FB47-4A1D-973C-32E6879A1199}">
      <dgm:prSet/>
      <dgm:spPr/>
      <dgm:t>
        <a:bodyPr/>
        <a:lstStyle/>
        <a:p>
          <a:endParaRPr lang="ru-RU"/>
        </a:p>
      </dgm:t>
    </dgm:pt>
    <dgm:pt modelId="{C24C40AB-C077-4244-A106-CB20BBB572B3}">
      <dgm:prSet custT="1"/>
      <dgm:spPr>
        <a:gradFill rotWithShape="0">
          <a:gsLst>
            <a:gs pos="0">
              <a:srgbClr val="41259B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dirty="0" smtClean="0">
              <a:solidFill>
                <a:schemeClr val="tx1"/>
              </a:solidFill>
            </a:rPr>
            <a:t>Бюджетные обязательства</a:t>
          </a:r>
          <a:r>
            <a:rPr lang="ru-RU" sz="1200" dirty="0" smtClean="0">
              <a:solidFill>
                <a:schemeClr val="tx1"/>
              </a:solidFill>
            </a:rPr>
            <a:t> - обязанность расходования средств бюджета в течение определенного срока, возникающая в соответствии с законом (решением) о бюджете и со сводной </a:t>
          </a:r>
          <a:r>
            <a:rPr lang="ru-RU" sz="1200" baseline="0" dirty="0" smtClean="0">
              <a:solidFill>
                <a:schemeClr val="tx1"/>
              </a:solidFill>
            </a:rPr>
            <a:t>бюджетной</a:t>
          </a:r>
          <a:r>
            <a:rPr lang="ru-RU" sz="1200" dirty="0" smtClean="0">
              <a:solidFill>
                <a:schemeClr val="tx1"/>
              </a:solidFill>
            </a:rPr>
            <a:t> росписью.</a:t>
          </a:r>
          <a:endParaRPr lang="ru-RU" sz="1200" dirty="0">
            <a:solidFill>
              <a:schemeClr val="tx1"/>
            </a:solidFill>
          </a:endParaRPr>
        </a:p>
      </dgm:t>
    </dgm:pt>
    <dgm:pt modelId="{A873E52E-B439-4CBA-8F32-496638C2EB27}" type="parTrans" cxnId="{FB6595FB-4EDA-4EC1-BECC-299D5CD8DC32}">
      <dgm:prSet/>
      <dgm:spPr/>
      <dgm:t>
        <a:bodyPr/>
        <a:lstStyle/>
        <a:p>
          <a:endParaRPr lang="ru-RU"/>
        </a:p>
      </dgm:t>
    </dgm:pt>
    <dgm:pt modelId="{CD2F4386-4C80-467F-AFDF-F22C8A9506AC}" type="sibTrans" cxnId="{FB6595FB-4EDA-4EC1-BECC-299D5CD8DC32}">
      <dgm:prSet/>
      <dgm:spPr/>
      <dgm:t>
        <a:bodyPr/>
        <a:lstStyle/>
        <a:p>
          <a:endParaRPr lang="ru-RU"/>
        </a:p>
      </dgm:t>
    </dgm:pt>
    <dgm:pt modelId="{12C0442D-DE70-440B-9BF2-3BB57EE7B2AC}">
      <dgm:prSet custT="1"/>
      <dgm:spPr>
        <a:gradFill rotWithShape="0">
          <a:gsLst>
            <a:gs pos="0">
              <a:srgbClr val="658F2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Муниципальный долг</a:t>
          </a:r>
          <a:r>
            <a:rPr lang="ru-RU" sz="1200" baseline="0" dirty="0" smtClean="0">
              <a:solidFill>
                <a:schemeClr val="tx1"/>
              </a:solidFill>
            </a:rPr>
            <a:t> - долговые обязательства, принятые на себя муниципальным образованием.</a:t>
          </a:r>
          <a:endParaRPr lang="ru-RU" sz="1200" baseline="0" dirty="0">
            <a:solidFill>
              <a:schemeClr val="tx1"/>
            </a:solidFill>
          </a:endParaRPr>
        </a:p>
      </dgm:t>
    </dgm:pt>
    <dgm:pt modelId="{7F2E223A-D1F9-4A1B-A0EA-3939DC488048}" type="parTrans" cxnId="{CCC92758-B920-4D68-BB9A-12D61DC7A53F}">
      <dgm:prSet/>
      <dgm:spPr/>
      <dgm:t>
        <a:bodyPr/>
        <a:lstStyle/>
        <a:p>
          <a:endParaRPr lang="ru-RU"/>
        </a:p>
      </dgm:t>
    </dgm:pt>
    <dgm:pt modelId="{995176E9-0601-48C2-B1C9-CB9DAF71B520}" type="sibTrans" cxnId="{CCC92758-B920-4D68-BB9A-12D61DC7A53F}">
      <dgm:prSet/>
      <dgm:spPr/>
      <dgm:t>
        <a:bodyPr/>
        <a:lstStyle/>
        <a:p>
          <a:endParaRPr lang="ru-RU"/>
        </a:p>
      </dgm:t>
    </dgm:pt>
    <dgm:pt modelId="{986738FA-2529-4077-BF5D-17F1F3816D56}">
      <dgm:prSet custT="1"/>
      <dgm:spPr>
        <a:gradFill rotWithShape="0"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Межбюджетные отношения – </a:t>
          </a:r>
          <a:r>
            <a:rPr lang="ru-RU" sz="1200" baseline="0" dirty="0" smtClean="0">
              <a:solidFill>
                <a:schemeClr val="tx1"/>
              </a:solidFill>
            </a:rPr>
            <a:t>это финансовые отношения между федеральными органами власти, органами власти субъектов РФ и муниципальными образованиями по вопросам регулирования бюджетных правоотношений, организации и осуществления бюджетного процесса.</a:t>
          </a:r>
          <a:endParaRPr lang="ru-RU" sz="1200" baseline="0" dirty="0">
            <a:solidFill>
              <a:schemeClr val="tx1"/>
            </a:solidFill>
          </a:endParaRPr>
        </a:p>
      </dgm:t>
    </dgm:pt>
    <dgm:pt modelId="{E89E19B1-3944-46BC-88BF-A7ABF4FF0FE2}" type="parTrans" cxnId="{555C1B64-D7CC-44A2-9EF1-F0F72A28CD64}">
      <dgm:prSet/>
      <dgm:spPr/>
      <dgm:t>
        <a:bodyPr/>
        <a:lstStyle/>
        <a:p>
          <a:endParaRPr lang="ru-RU"/>
        </a:p>
      </dgm:t>
    </dgm:pt>
    <dgm:pt modelId="{7A808719-1405-440C-9A54-BCE326E5DA96}" type="sibTrans" cxnId="{555C1B64-D7CC-44A2-9EF1-F0F72A28CD64}">
      <dgm:prSet/>
      <dgm:spPr/>
      <dgm:t>
        <a:bodyPr/>
        <a:lstStyle/>
        <a:p>
          <a:endParaRPr lang="ru-RU"/>
        </a:p>
      </dgm:t>
    </dgm:pt>
    <dgm:pt modelId="{39E43D34-3C30-416D-BD40-4B68C07C1A87}">
      <dgm:prSet custT="1"/>
      <dgm:spPr>
        <a:gradFill rotWithShape="0">
          <a:gsLst>
            <a:gs pos="0">
              <a:srgbClr val="D77717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Межбюджетные трансферты</a:t>
          </a:r>
          <a:r>
            <a:rPr lang="ru-RU" sz="1200" baseline="0" dirty="0" smtClean="0">
              <a:solidFill>
                <a:schemeClr val="tx1"/>
              </a:solidFill>
            </a:rPr>
            <a:t> – денежные средства, перечисляемые из одного бюджета бюджетной системы РФ другому.</a:t>
          </a:r>
          <a:endParaRPr lang="ru-RU" sz="1200" baseline="0" dirty="0">
            <a:solidFill>
              <a:schemeClr val="tx1"/>
            </a:solidFill>
          </a:endParaRPr>
        </a:p>
      </dgm:t>
    </dgm:pt>
    <dgm:pt modelId="{E15582EB-DD85-4FE2-A176-61D8F08E7ED7}" type="parTrans" cxnId="{9A270C2E-3951-4776-A6B7-2501F5BA6519}">
      <dgm:prSet/>
      <dgm:spPr/>
      <dgm:t>
        <a:bodyPr/>
        <a:lstStyle/>
        <a:p>
          <a:endParaRPr lang="ru-RU"/>
        </a:p>
      </dgm:t>
    </dgm:pt>
    <dgm:pt modelId="{64F6B5A1-14C7-405E-B0B3-75E1687E3B17}" type="sibTrans" cxnId="{9A270C2E-3951-4776-A6B7-2501F5BA6519}">
      <dgm:prSet/>
      <dgm:spPr/>
      <dgm:t>
        <a:bodyPr/>
        <a:lstStyle/>
        <a:p>
          <a:endParaRPr lang="ru-RU"/>
        </a:p>
      </dgm:t>
    </dgm:pt>
    <dgm:pt modelId="{1C850539-68AD-407B-8CD9-E45B57DAA3CF}">
      <dgm:prSet custT="1"/>
      <dgm:spPr>
        <a:gradFill rotWithShape="0"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1200" b="1" baseline="0" dirty="0" smtClean="0">
              <a:solidFill>
                <a:schemeClr val="tx1"/>
              </a:solidFill>
            </a:rPr>
            <a:t>Консолидированный бюджет муниципального образования</a:t>
          </a:r>
          <a:r>
            <a:rPr lang="ru-RU" sz="1200" baseline="0" dirty="0" smtClean="0">
              <a:solidFill>
                <a:schemeClr val="tx1"/>
              </a:solidFill>
            </a:rPr>
            <a:t> – это свод бюджетов всех уровней на соответствующей территории. Консолидированный (сводный) бюджет выполняет функцию объединений бюджетных показателей территории.</a:t>
          </a:r>
          <a:endParaRPr lang="ru-RU" sz="1200" baseline="0" dirty="0">
            <a:solidFill>
              <a:schemeClr val="tx1"/>
            </a:solidFill>
          </a:endParaRPr>
        </a:p>
      </dgm:t>
    </dgm:pt>
    <dgm:pt modelId="{A9C5A032-A472-49FE-8DC2-7A16895FED70}" type="parTrans" cxnId="{624030C2-941E-436B-B4D1-9F8E42A1102F}">
      <dgm:prSet/>
      <dgm:spPr/>
      <dgm:t>
        <a:bodyPr/>
        <a:lstStyle/>
        <a:p>
          <a:endParaRPr lang="ru-RU"/>
        </a:p>
      </dgm:t>
    </dgm:pt>
    <dgm:pt modelId="{E4D08E42-D29A-49C2-BB74-E46598EBE715}" type="sibTrans" cxnId="{624030C2-941E-436B-B4D1-9F8E42A1102F}">
      <dgm:prSet/>
      <dgm:spPr/>
      <dgm:t>
        <a:bodyPr/>
        <a:lstStyle/>
        <a:p>
          <a:endParaRPr lang="ru-RU"/>
        </a:p>
      </dgm:t>
    </dgm:pt>
    <dgm:pt modelId="{B6053F9D-6D16-4053-A322-75490C90EC80}" type="pres">
      <dgm:prSet presAssocID="{F7C44CDC-A3F5-4C68-8A31-8F182417BE5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C47B68-A8DA-4529-81B5-E2C44FD3175B}" type="pres">
      <dgm:prSet presAssocID="{B5BB052A-397E-4A8A-B185-00DADD0B0FA0}" presName="parentText" presStyleLbl="node1" presStyleIdx="0" presStyleCnt="13" custLinFactY="7288" custLinFactNeighborX="-292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29E2F-DFC7-42D5-B396-EEFD8B29A50B}" type="pres">
      <dgm:prSet presAssocID="{6D8D9880-AA4B-4497-9B0D-C570DB35A610}" presName="spacer" presStyleCnt="0"/>
      <dgm:spPr/>
    </dgm:pt>
    <dgm:pt modelId="{66C83107-B0A7-409C-ACD0-41ACFDB2585A}" type="pres">
      <dgm:prSet presAssocID="{497D3D4A-7E57-4011-80D3-7257D465748F}" presName="parentText" presStyleLbl="node1" presStyleIdx="1" presStyleCnt="13" custLinFactNeighborX="407" custLinFactNeighborY="-153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0434A0-EE0B-4B76-9F30-C677D43712EE}" type="pres">
      <dgm:prSet presAssocID="{009DE4E4-57F3-4741-BE58-E4D173F08EB8}" presName="spacer" presStyleCnt="0"/>
      <dgm:spPr/>
    </dgm:pt>
    <dgm:pt modelId="{402549CD-B414-4C3B-90E0-15D7BC4BBC87}" type="pres">
      <dgm:prSet presAssocID="{FADC5F6B-6FA8-409F-A46E-C36AC7546C35}" presName="parentText" presStyleLbl="node1" presStyleIdx="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B70A6-4F65-4C85-BE8E-BFA7AFE3AF85}" type="pres">
      <dgm:prSet presAssocID="{322704DA-82C3-4A4A-8545-33859CF09F1C}" presName="spacer" presStyleCnt="0"/>
      <dgm:spPr/>
    </dgm:pt>
    <dgm:pt modelId="{60AA09DD-42D0-4E4E-AEED-74B212B3AA30}" type="pres">
      <dgm:prSet presAssocID="{31CAA848-DF49-4B03-995A-7FE1136B0B0E}" presName="parentText" presStyleLbl="node1" presStyleIdx="3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CE0297-808E-4985-8F43-86A641BD190F}" type="pres">
      <dgm:prSet presAssocID="{669AA006-74B9-4ADB-9F22-DD5BF9426CB9}" presName="spacer" presStyleCnt="0"/>
      <dgm:spPr/>
    </dgm:pt>
    <dgm:pt modelId="{4828BADD-0F55-43B0-8D51-2FB98B85B3AE}" type="pres">
      <dgm:prSet presAssocID="{81E78303-D912-4064-A560-61D093BFBFFB}" presName="parentText" presStyleLbl="node1" presStyleIdx="4" presStyleCnt="13" custLinFactNeighborX="-426" custLinFactNeighborY="-131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683204-077F-4127-86AA-F3505766457C}" type="pres">
      <dgm:prSet presAssocID="{92BA4AE0-90A1-4771-A12A-E7C386FC948F}" presName="spacer" presStyleCnt="0"/>
      <dgm:spPr/>
    </dgm:pt>
    <dgm:pt modelId="{45332494-13F1-4C07-B73D-196D9B186BAD}" type="pres">
      <dgm:prSet presAssocID="{A6464E8A-EE90-40A5-956B-C2494A2BAF92}" presName="parentText" presStyleLbl="node1" presStyleIdx="5" presStyleCnt="13" custLinFactY="-2452" custLinFactNeighborX="-4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BFDB1-C0C0-4BEC-8F3D-7A54A937A76A}" type="pres">
      <dgm:prSet presAssocID="{3BF01FC6-9D0A-4455-9101-2EAB5A038546}" presName="spacer" presStyleCnt="0"/>
      <dgm:spPr/>
    </dgm:pt>
    <dgm:pt modelId="{43FD9E5C-F4A1-4C1E-9D7D-6B29E7618565}" type="pres">
      <dgm:prSet presAssocID="{46D1B7C9-1C58-43EF-97F0-78C74AFA5C46}" presName="parentText" presStyleLbl="node1" presStyleIdx="6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951D60-4D68-4B1C-AAF6-0A6FCA2DC0BC}" type="pres">
      <dgm:prSet presAssocID="{28324ACA-86B3-4E2C-9764-DBEB7B2CB78E}" presName="spacer" presStyleCnt="0"/>
      <dgm:spPr/>
    </dgm:pt>
    <dgm:pt modelId="{5CBEA11E-E6CF-460F-84B4-2E21D1821916}" type="pres">
      <dgm:prSet presAssocID="{CCF440FF-8620-4B63-B4D5-6C7C8C03D053}" presName="parentText" presStyleLbl="node1" presStyleIdx="7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69EB3-C022-468A-9592-0FEB58378194}" type="pres">
      <dgm:prSet presAssocID="{8E78D4AE-AD1F-4D7C-9AA2-2BDEA9A1AEBC}" presName="spacer" presStyleCnt="0"/>
      <dgm:spPr/>
    </dgm:pt>
    <dgm:pt modelId="{82C382CC-F913-4FC7-9C66-4FE2B1A40EEA}" type="pres">
      <dgm:prSet presAssocID="{C24C40AB-C077-4244-A106-CB20BBB572B3}" presName="parentText" presStyleLbl="node1" presStyleIdx="8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97437-CF14-4D8A-BA8C-4B0788135985}" type="pres">
      <dgm:prSet presAssocID="{CD2F4386-4C80-467F-AFDF-F22C8A9506AC}" presName="spacer" presStyleCnt="0"/>
      <dgm:spPr/>
    </dgm:pt>
    <dgm:pt modelId="{713F1A7D-484F-4831-A378-3CD5B87CD83D}" type="pres">
      <dgm:prSet presAssocID="{12C0442D-DE70-440B-9BF2-3BB57EE7B2AC}" presName="parentText" presStyleLbl="node1" presStyleIdx="9" presStyleCnt="13" custLinFactY="2125" custLinFactNeighborX="40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735A38-F4FA-4EC0-9F35-A258823B70F2}" type="pres">
      <dgm:prSet presAssocID="{995176E9-0601-48C2-B1C9-CB9DAF71B520}" presName="spacer" presStyleCnt="0"/>
      <dgm:spPr/>
    </dgm:pt>
    <dgm:pt modelId="{EAE88ED3-5C5D-40F3-8333-8468A758DDFA}" type="pres">
      <dgm:prSet presAssocID="{986738FA-2529-4077-BF5D-17F1F3816D56}" presName="parentText" presStyleLbl="node1" presStyleIdx="10" presStyleCnt="13" custLinFactNeighborX="407" custLinFactNeighborY="156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8ED762-192F-4A6A-B392-2274705325F5}" type="pres">
      <dgm:prSet presAssocID="{7A808719-1405-440C-9A54-BCE326E5DA96}" presName="spacer" presStyleCnt="0"/>
      <dgm:spPr/>
    </dgm:pt>
    <dgm:pt modelId="{A9B1D640-754C-421F-8DD5-9DD0892D07A9}" type="pres">
      <dgm:prSet presAssocID="{39E43D34-3C30-416D-BD40-4B68C07C1A87}" presName="parentText" presStyleLbl="node1" presStyleIdx="1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D55E3-01E7-4946-8FB7-77EB04ED875A}" type="pres">
      <dgm:prSet presAssocID="{64F6B5A1-14C7-405E-B0B3-75E1687E3B17}" presName="spacer" presStyleCnt="0"/>
      <dgm:spPr/>
    </dgm:pt>
    <dgm:pt modelId="{02F68F8C-B4D6-4DBA-B195-A036F664FC26}" type="pres">
      <dgm:prSet presAssocID="{1C850539-68AD-407B-8CD9-E45B57DAA3CF}" presName="parentText" presStyleLbl="node1" presStyleIdx="1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5C1B64-D7CC-44A2-9EF1-F0F72A28CD64}" srcId="{F7C44CDC-A3F5-4C68-8A31-8F182417BE57}" destId="{986738FA-2529-4077-BF5D-17F1F3816D56}" srcOrd="10" destOrd="0" parTransId="{E89E19B1-3944-46BC-88BF-A7ABF4FF0FE2}" sibTransId="{7A808719-1405-440C-9A54-BCE326E5DA96}"/>
    <dgm:cxn modelId="{2CD0DAE5-4D93-461C-8F50-286D1E39C582}" srcId="{F7C44CDC-A3F5-4C68-8A31-8F182417BE57}" destId="{46D1B7C9-1C58-43EF-97F0-78C74AFA5C46}" srcOrd="6" destOrd="0" parTransId="{FE0F836A-A796-4075-A93B-3E74F9F4C953}" sibTransId="{28324ACA-86B3-4E2C-9764-DBEB7B2CB78E}"/>
    <dgm:cxn modelId="{9C1E929C-37AE-4B95-83A5-3BE7C082C48F}" type="presOf" srcId="{12C0442D-DE70-440B-9BF2-3BB57EE7B2AC}" destId="{713F1A7D-484F-4831-A378-3CD5B87CD83D}" srcOrd="0" destOrd="0" presId="urn:microsoft.com/office/officeart/2005/8/layout/vList2"/>
    <dgm:cxn modelId="{501DA75A-2692-4800-9502-2395A868649D}" srcId="{F7C44CDC-A3F5-4C68-8A31-8F182417BE57}" destId="{FADC5F6B-6FA8-409F-A46E-C36AC7546C35}" srcOrd="2" destOrd="0" parTransId="{2BB28305-AC5A-460D-B6B3-FBAA3501AEA6}" sibTransId="{322704DA-82C3-4A4A-8545-33859CF09F1C}"/>
    <dgm:cxn modelId="{299BEF3D-8012-4397-93ED-8333312A69B5}" type="presOf" srcId="{A6464E8A-EE90-40A5-956B-C2494A2BAF92}" destId="{45332494-13F1-4C07-B73D-196D9B186BAD}" srcOrd="0" destOrd="0" presId="urn:microsoft.com/office/officeart/2005/8/layout/vList2"/>
    <dgm:cxn modelId="{604334CA-AD82-4323-B8EF-45CD534232DB}" srcId="{F7C44CDC-A3F5-4C68-8A31-8F182417BE57}" destId="{497D3D4A-7E57-4011-80D3-7257D465748F}" srcOrd="1" destOrd="0" parTransId="{7F3E2642-FBD8-43A0-8B51-04604CD5BC64}" sibTransId="{009DE4E4-57F3-4741-BE58-E4D173F08EB8}"/>
    <dgm:cxn modelId="{E49E49B9-BA6A-42AB-B36B-526B7766A68F}" srcId="{F7C44CDC-A3F5-4C68-8A31-8F182417BE57}" destId="{31CAA848-DF49-4B03-995A-7FE1136B0B0E}" srcOrd="3" destOrd="0" parTransId="{8BBE92C4-9C9A-4DDC-9A9B-871D2CB5181A}" sibTransId="{669AA006-74B9-4ADB-9F22-DD5BF9426CB9}"/>
    <dgm:cxn modelId="{61C5D9D9-F513-43EA-BC02-2AF5AD545DD0}" type="presOf" srcId="{986738FA-2529-4077-BF5D-17F1F3816D56}" destId="{EAE88ED3-5C5D-40F3-8333-8468A758DDFA}" srcOrd="0" destOrd="0" presId="urn:microsoft.com/office/officeart/2005/8/layout/vList2"/>
    <dgm:cxn modelId="{FB6595FB-4EDA-4EC1-BECC-299D5CD8DC32}" srcId="{F7C44CDC-A3F5-4C68-8A31-8F182417BE57}" destId="{C24C40AB-C077-4244-A106-CB20BBB572B3}" srcOrd="8" destOrd="0" parTransId="{A873E52E-B439-4CBA-8F32-496638C2EB27}" sibTransId="{CD2F4386-4C80-467F-AFDF-F22C8A9506AC}"/>
    <dgm:cxn modelId="{CCC92758-B920-4D68-BB9A-12D61DC7A53F}" srcId="{F7C44CDC-A3F5-4C68-8A31-8F182417BE57}" destId="{12C0442D-DE70-440B-9BF2-3BB57EE7B2AC}" srcOrd="9" destOrd="0" parTransId="{7F2E223A-D1F9-4A1B-A0EA-3939DC488048}" sibTransId="{995176E9-0601-48C2-B1C9-CB9DAF71B520}"/>
    <dgm:cxn modelId="{62FC224F-7E41-496B-88D3-5E3BBE6EEA1E}" type="presOf" srcId="{31CAA848-DF49-4B03-995A-7FE1136B0B0E}" destId="{60AA09DD-42D0-4E4E-AEED-74B212B3AA30}" srcOrd="0" destOrd="0" presId="urn:microsoft.com/office/officeart/2005/8/layout/vList2"/>
    <dgm:cxn modelId="{25F68F0F-339F-440F-988E-C3895D7BB453}" type="presOf" srcId="{B5BB052A-397E-4A8A-B185-00DADD0B0FA0}" destId="{B0C47B68-A8DA-4529-81B5-E2C44FD3175B}" srcOrd="0" destOrd="0" presId="urn:microsoft.com/office/officeart/2005/8/layout/vList2"/>
    <dgm:cxn modelId="{0C3A6BA9-161A-43A4-9173-8BEA13AB874A}" type="presOf" srcId="{39E43D34-3C30-416D-BD40-4B68C07C1A87}" destId="{A9B1D640-754C-421F-8DD5-9DD0892D07A9}" srcOrd="0" destOrd="0" presId="urn:microsoft.com/office/officeart/2005/8/layout/vList2"/>
    <dgm:cxn modelId="{57248A79-626A-43CA-9A89-EA2B1AC3AB11}" type="presOf" srcId="{46D1B7C9-1C58-43EF-97F0-78C74AFA5C46}" destId="{43FD9E5C-F4A1-4C1E-9D7D-6B29E7618565}" srcOrd="0" destOrd="0" presId="urn:microsoft.com/office/officeart/2005/8/layout/vList2"/>
    <dgm:cxn modelId="{1307011E-CBD0-4120-83B0-FBF5032F46ED}" type="presOf" srcId="{FADC5F6B-6FA8-409F-A46E-C36AC7546C35}" destId="{402549CD-B414-4C3B-90E0-15D7BC4BBC87}" srcOrd="0" destOrd="0" presId="urn:microsoft.com/office/officeart/2005/8/layout/vList2"/>
    <dgm:cxn modelId="{EECF0C38-4301-4846-A086-B5F27B200991}" srcId="{F7C44CDC-A3F5-4C68-8A31-8F182417BE57}" destId="{B5BB052A-397E-4A8A-B185-00DADD0B0FA0}" srcOrd="0" destOrd="0" parTransId="{BF7B138F-078F-440B-8D09-23E1E050968E}" sibTransId="{6D8D9880-AA4B-4497-9B0D-C570DB35A610}"/>
    <dgm:cxn modelId="{624030C2-941E-436B-B4D1-9F8E42A1102F}" srcId="{F7C44CDC-A3F5-4C68-8A31-8F182417BE57}" destId="{1C850539-68AD-407B-8CD9-E45B57DAA3CF}" srcOrd="12" destOrd="0" parTransId="{A9C5A032-A472-49FE-8DC2-7A16895FED70}" sibTransId="{E4D08E42-D29A-49C2-BB74-E46598EBE715}"/>
    <dgm:cxn modelId="{9A270C2E-3951-4776-A6B7-2501F5BA6519}" srcId="{F7C44CDC-A3F5-4C68-8A31-8F182417BE57}" destId="{39E43D34-3C30-416D-BD40-4B68C07C1A87}" srcOrd="11" destOrd="0" parTransId="{E15582EB-DD85-4FE2-A176-61D8F08E7ED7}" sibTransId="{64F6B5A1-14C7-405E-B0B3-75E1687E3B17}"/>
    <dgm:cxn modelId="{F86A3486-2DB6-4C29-A271-ECBEEF832064}" type="presOf" srcId="{C24C40AB-C077-4244-A106-CB20BBB572B3}" destId="{82C382CC-F913-4FC7-9C66-4FE2B1A40EEA}" srcOrd="0" destOrd="0" presId="urn:microsoft.com/office/officeart/2005/8/layout/vList2"/>
    <dgm:cxn modelId="{0B424288-2074-4FC2-86FC-16B20E9A850F}" srcId="{F7C44CDC-A3F5-4C68-8A31-8F182417BE57}" destId="{81E78303-D912-4064-A560-61D093BFBFFB}" srcOrd="4" destOrd="0" parTransId="{4CE86AB5-546E-43FE-91FC-EA0769B67190}" sibTransId="{92BA4AE0-90A1-4771-A12A-E7C386FC948F}"/>
    <dgm:cxn modelId="{DE7D8C43-FB47-4A1D-973C-32E6879A1199}" srcId="{F7C44CDC-A3F5-4C68-8A31-8F182417BE57}" destId="{CCF440FF-8620-4B63-B4D5-6C7C8C03D053}" srcOrd="7" destOrd="0" parTransId="{03C8BEF7-79BB-4A1B-A951-5C1D2B7F6438}" sibTransId="{8E78D4AE-AD1F-4D7C-9AA2-2BDEA9A1AEBC}"/>
    <dgm:cxn modelId="{65FBD6D5-6C6C-4365-A1B7-110E8BCC7994}" srcId="{F7C44CDC-A3F5-4C68-8A31-8F182417BE57}" destId="{A6464E8A-EE90-40A5-956B-C2494A2BAF92}" srcOrd="5" destOrd="0" parTransId="{C87F5D85-E5E1-4A2E-AE41-2EDA1C6E3A8A}" sibTransId="{3BF01FC6-9D0A-4455-9101-2EAB5A038546}"/>
    <dgm:cxn modelId="{3BCD7BFB-5E0E-44B0-9483-82AF2A0F0725}" type="presOf" srcId="{497D3D4A-7E57-4011-80D3-7257D465748F}" destId="{66C83107-B0A7-409C-ACD0-41ACFDB2585A}" srcOrd="0" destOrd="0" presId="urn:microsoft.com/office/officeart/2005/8/layout/vList2"/>
    <dgm:cxn modelId="{7688E544-26DC-4457-896A-57EF0DED2BF9}" type="presOf" srcId="{F7C44CDC-A3F5-4C68-8A31-8F182417BE57}" destId="{B6053F9D-6D16-4053-A322-75490C90EC80}" srcOrd="0" destOrd="0" presId="urn:microsoft.com/office/officeart/2005/8/layout/vList2"/>
    <dgm:cxn modelId="{71CE65E9-D9EA-4AB7-835E-6C82C5D2C0BC}" type="presOf" srcId="{CCF440FF-8620-4B63-B4D5-6C7C8C03D053}" destId="{5CBEA11E-E6CF-460F-84B4-2E21D1821916}" srcOrd="0" destOrd="0" presId="urn:microsoft.com/office/officeart/2005/8/layout/vList2"/>
    <dgm:cxn modelId="{196C685C-C041-4B5D-A1F8-7E746BD80F2F}" type="presOf" srcId="{81E78303-D912-4064-A560-61D093BFBFFB}" destId="{4828BADD-0F55-43B0-8D51-2FB98B85B3AE}" srcOrd="0" destOrd="0" presId="urn:microsoft.com/office/officeart/2005/8/layout/vList2"/>
    <dgm:cxn modelId="{0BBBFAA7-AD60-4BB9-B235-50FE8FA91199}" type="presOf" srcId="{1C850539-68AD-407B-8CD9-E45B57DAA3CF}" destId="{02F68F8C-B4D6-4DBA-B195-A036F664FC26}" srcOrd="0" destOrd="0" presId="urn:microsoft.com/office/officeart/2005/8/layout/vList2"/>
    <dgm:cxn modelId="{7C170C63-63F6-4B4C-943C-01AA317E11D7}" type="presParOf" srcId="{B6053F9D-6D16-4053-A322-75490C90EC80}" destId="{B0C47B68-A8DA-4529-81B5-E2C44FD3175B}" srcOrd="0" destOrd="0" presId="urn:microsoft.com/office/officeart/2005/8/layout/vList2"/>
    <dgm:cxn modelId="{218DE90B-F593-49BC-A49C-593BC25D66D8}" type="presParOf" srcId="{B6053F9D-6D16-4053-A322-75490C90EC80}" destId="{D3429E2F-DFC7-42D5-B396-EEFD8B29A50B}" srcOrd="1" destOrd="0" presId="urn:microsoft.com/office/officeart/2005/8/layout/vList2"/>
    <dgm:cxn modelId="{6E0BB1A5-78A8-461E-9F68-B85F82D05AC7}" type="presParOf" srcId="{B6053F9D-6D16-4053-A322-75490C90EC80}" destId="{66C83107-B0A7-409C-ACD0-41ACFDB2585A}" srcOrd="2" destOrd="0" presId="urn:microsoft.com/office/officeart/2005/8/layout/vList2"/>
    <dgm:cxn modelId="{6CB323DA-23BE-4388-9D53-5A7A93AC265A}" type="presParOf" srcId="{B6053F9D-6D16-4053-A322-75490C90EC80}" destId="{CA0434A0-EE0B-4B76-9F30-C677D43712EE}" srcOrd="3" destOrd="0" presId="urn:microsoft.com/office/officeart/2005/8/layout/vList2"/>
    <dgm:cxn modelId="{FA474774-B7D1-4ADC-A13A-54ED13D34947}" type="presParOf" srcId="{B6053F9D-6D16-4053-A322-75490C90EC80}" destId="{402549CD-B414-4C3B-90E0-15D7BC4BBC87}" srcOrd="4" destOrd="0" presId="urn:microsoft.com/office/officeart/2005/8/layout/vList2"/>
    <dgm:cxn modelId="{3036BAE9-87AE-44A0-8B79-A48E59ECCD4B}" type="presParOf" srcId="{B6053F9D-6D16-4053-A322-75490C90EC80}" destId="{ECFB70A6-4F65-4C85-BE8E-BFA7AFE3AF85}" srcOrd="5" destOrd="0" presId="urn:microsoft.com/office/officeart/2005/8/layout/vList2"/>
    <dgm:cxn modelId="{9D6D0C42-7613-4F04-86BC-C5F9BE336C9B}" type="presParOf" srcId="{B6053F9D-6D16-4053-A322-75490C90EC80}" destId="{60AA09DD-42D0-4E4E-AEED-74B212B3AA30}" srcOrd="6" destOrd="0" presId="urn:microsoft.com/office/officeart/2005/8/layout/vList2"/>
    <dgm:cxn modelId="{C26A325F-36F7-40A9-A4E2-569B7F22AF7F}" type="presParOf" srcId="{B6053F9D-6D16-4053-A322-75490C90EC80}" destId="{3DCE0297-808E-4985-8F43-86A641BD190F}" srcOrd="7" destOrd="0" presId="urn:microsoft.com/office/officeart/2005/8/layout/vList2"/>
    <dgm:cxn modelId="{AE44E953-BE0C-462B-A1FF-15E89C05D455}" type="presParOf" srcId="{B6053F9D-6D16-4053-A322-75490C90EC80}" destId="{4828BADD-0F55-43B0-8D51-2FB98B85B3AE}" srcOrd="8" destOrd="0" presId="urn:microsoft.com/office/officeart/2005/8/layout/vList2"/>
    <dgm:cxn modelId="{A31546BF-BA41-4F29-B448-25B9EC32AAC6}" type="presParOf" srcId="{B6053F9D-6D16-4053-A322-75490C90EC80}" destId="{A4683204-077F-4127-86AA-F3505766457C}" srcOrd="9" destOrd="0" presId="urn:microsoft.com/office/officeart/2005/8/layout/vList2"/>
    <dgm:cxn modelId="{E5ED0DCF-1764-49F5-A624-3B05F1E08A4C}" type="presParOf" srcId="{B6053F9D-6D16-4053-A322-75490C90EC80}" destId="{45332494-13F1-4C07-B73D-196D9B186BAD}" srcOrd="10" destOrd="0" presId="urn:microsoft.com/office/officeart/2005/8/layout/vList2"/>
    <dgm:cxn modelId="{0CF4C672-C5C2-47DE-BE39-5883D2C84CDA}" type="presParOf" srcId="{B6053F9D-6D16-4053-A322-75490C90EC80}" destId="{AFBBFDB1-C0C0-4BEC-8F3D-7A54A937A76A}" srcOrd="11" destOrd="0" presId="urn:microsoft.com/office/officeart/2005/8/layout/vList2"/>
    <dgm:cxn modelId="{F61F2493-D406-4B8D-A1F5-B6B1168039E8}" type="presParOf" srcId="{B6053F9D-6D16-4053-A322-75490C90EC80}" destId="{43FD9E5C-F4A1-4C1E-9D7D-6B29E7618565}" srcOrd="12" destOrd="0" presId="urn:microsoft.com/office/officeart/2005/8/layout/vList2"/>
    <dgm:cxn modelId="{5D9B367F-45E1-4BEF-B278-8C92F86CE0E2}" type="presParOf" srcId="{B6053F9D-6D16-4053-A322-75490C90EC80}" destId="{10951D60-4D68-4B1C-AAF6-0A6FCA2DC0BC}" srcOrd="13" destOrd="0" presId="urn:microsoft.com/office/officeart/2005/8/layout/vList2"/>
    <dgm:cxn modelId="{BB091DEE-6DF8-43D1-A6AC-EA3E16C3809E}" type="presParOf" srcId="{B6053F9D-6D16-4053-A322-75490C90EC80}" destId="{5CBEA11E-E6CF-460F-84B4-2E21D1821916}" srcOrd="14" destOrd="0" presId="urn:microsoft.com/office/officeart/2005/8/layout/vList2"/>
    <dgm:cxn modelId="{CB6F3D8F-306F-4E51-BDDD-BE15C32EA2A0}" type="presParOf" srcId="{B6053F9D-6D16-4053-A322-75490C90EC80}" destId="{FD969EB3-C022-468A-9592-0FEB58378194}" srcOrd="15" destOrd="0" presId="urn:microsoft.com/office/officeart/2005/8/layout/vList2"/>
    <dgm:cxn modelId="{A7ABF04D-E75B-4431-9433-00DF17E5FCC8}" type="presParOf" srcId="{B6053F9D-6D16-4053-A322-75490C90EC80}" destId="{82C382CC-F913-4FC7-9C66-4FE2B1A40EEA}" srcOrd="16" destOrd="0" presId="urn:microsoft.com/office/officeart/2005/8/layout/vList2"/>
    <dgm:cxn modelId="{CF5D64BE-9F15-4585-B9A6-B0A98AE0ADF8}" type="presParOf" srcId="{B6053F9D-6D16-4053-A322-75490C90EC80}" destId="{A8097437-CF14-4D8A-BA8C-4B0788135985}" srcOrd="17" destOrd="0" presId="urn:microsoft.com/office/officeart/2005/8/layout/vList2"/>
    <dgm:cxn modelId="{B5CB2947-574E-41C8-B5B9-16B0FC0F52D6}" type="presParOf" srcId="{B6053F9D-6D16-4053-A322-75490C90EC80}" destId="{713F1A7D-484F-4831-A378-3CD5B87CD83D}" srcOrd="18" destOrd="0" presId="urn:microsoft.com/office/officeart/2005/8/layout/vList2"/>
    <dgm:cxn modelId="{2AED7DD7-14CB-4555-AB9B-722F25E06D60}" type="presParOf" srcId="{B6053F9D-6D16-4053-A322-75490C90EC80}" destId="{8A735A38-F4FA-4EC0-9F35-A258823B70F2}" srcOrd="19" destOrd="0" presId="urn:microsoft.com/office/officeart/2005/8/layout/vList2"/>
    <dgm:cxn modelId="{2D58508B-9AC3-4A44-83F7-1E118B506C91}" type="presParOf" srcId="{B6053F9D-6D16-4053-A322-75490C90EC80}" destId="{EAE88ED3-5C5D-40F3-8333-8468A758DDFA}" srcOrd="20" destOrd="0" presId="urn:microsoft.com/office/officeart/2005/8/layout/vList2"/>
    <dgm:cxn modelId="{0113A664-1389-4AA2-98E9-DCB32108EBF2}" type="presParOf" srcId="{B6053F9D-6D16-4053-A322-75490C90EC80}" destId="{148ED762-192F-4A6A-B392-2274705325F5}" srcOrd="21" destOrd="0" presId="urn:microsoft.com/office/officeart/2005/8/layout/vList2"/>
    <dgm:cxn modelId="{769D63CD-5346-47BD-BE0F-92EF41C4D77B}" type="presParOf" srcId="{B6053F9D-6D16-4053-A322-75490C90EC80}" destId="{A9B1D640-754C-421F-8DD5-9DD0892D07A9}" srcOrd="22" destOrd="0" presId="urn:microsoft.com/office/officeart/2005/8/layout/vList2"/>
    <dgm:cxn modelId="{89F9B319-DA84-4AD0-9BF3-A6FFB3772ED6}" type="presParOf" srcId="{B6053F9D-6D16-4053-A322-75490C90EC80}" destId="{3CFD55E3-01E7-4946-8FB7-77EB04ED875A}" srcOrd="23" destOrd="0" presId="urn:microsoft.com/office/officeart/2005/8/layout/vList2"/>
    <dgm:cxn modelId="{B3FAF228-058C-4C62-B006-7B47C1AADF59}" type="presParOf" srcId="{B6053F9D-6D16-4053-A322-75490C90EC80}" destId="{02F68F8C-B4D6-4DBA-B195-A036F664FC26}" srcOrd="24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73C523-9556-4FD2-A25C-450483368D5D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6613C2-AAB8-4D70-BD09-F02F6DB1D282}">
      <dgm:prSet/>
      <dgm:spPr>
        <a:solidFill>
          <a:srgbClr val="00B050"/>
        </a:solidFill>
      </dgm:spPr>
      <dgm:t>
        <a:bodyPr/>
        <a:lstStyle/>
        <a:p>
          <a:pPr rtl="0"/>
          <a:r>
            <a:rPr lang="ru-RU" dirty="0" smtClean="0"/>
            <a:t>Обеспечение устойчивости и сбалансированности бюджетной системы в целях гарантированного исполнения действующих и принимаемых расходных обязательств;</a:t>
          </a:r>
          <a:endParaRPr lang="ru-RU" dirty="0"/>
        </a:p>
      </dgm:t>
    </dgm:pt>
    <dgm:pt modelId="{116A631B-057D-45CD-BA55-766FFCE52653}" type="parTrans" cxnId="{9AA085FF-0C65-486B-96E7-2C35EF92BC3A}">
      <dgm:prSet/>
      <dgm:spPr/>
      <dgm:t>
        <a:bodyPr/>
        <a:lstStyle/>
        <a:p>
          <a:endParaRPr lang="ru-RU"/>
        </a:p>
      </dgm:t>
    </dgm:pt>
    <dgm:pt modelId="{E1E7C516-38DA-482F-A188-E9F17E2FD4EE}" type="sibTrans" cxnId="{9AA085FF-0C65-486B-96E7-2C35EF92BC3A}">
      <dgm:prSet/>
      <dgm:spPr/>
      <dgm:t>
        <a:bodyPr/>
        <a:lstStyle/>
        <a:p>
          <a:endParaRPr lang="ru-RU"/>
        </a:p>
      </dgm:t>
    </dgm:pt>
    <dgm:pt modelId="{DC7B3529-DAC3-4D3C-ABEA-219917BE9963}">
      <dgm:prSet/>
      <dgm:spPr>
        <a:solidFill>
          <a:srgbClr val="00B0F0"/>
        </a:solidFill>
      </dgm:spPr>
      <dgm:t>
        <a:bodyPr/>
        <a:lstStyle/>
        <a:p>
          <a:pPr rtl="0"/>
          <a:r>
            <a:rPr lang="ru-RU" dirty="0" smtClean="0"/>
            <a:t>Повышение эффективности бюджетной политики, в том числе за счет роста эффективности бюджетных расходов;</a:t>
          </a:r>
          <a:endParaRPr lang="ru-RU" dirty="0"/>
        </a:p>
      </dgm:t>
    </dgm:pt>
    <dgm:pt modelId="{DC002AD2-9C7B-4CEC-B5A2-315247EA3ADE}" type="parTrans" cxnId="{76C56652-DE0A-4843-8406-FE505518009B}">
      <dgm:prSet/>
      <dgm:spPr/>
      <dgm:t>
        <a:bodyPr/>
        <a:lstStyle/>
        <a:p>
          <a:endParaRPr lang="ru-RU"/>
        </a:p>
      </dgm:t>
    </dgm:pt>
    <dgm:pt modelId="{98A13FFA-D6A6-49FC-B0C1-3563E3E86A63}" type="sibTrans" cxnId="{76C56652-DE0A-4843-8406-FE505518009B}">
      <dgm:prSet/>
      <dgm:spPr/>
      <dgm:t>
        <a:bodyPr/>
        <a:lstStyle/>
        <a:p>
          <a:endParaRPr lang="ru-RU"/>
        </a:p>
      </dgm:t>
    </dgm:pt>
    <dgm:pt modelId="{81DAF648-8C45-4344-9737-C5E4C542E122}">
      <dgm:prSet/>
      <dgm:spPr>
        <a:solidFill>
          <a:srgbClr val="FFC000"/>
        </a:solidFill>
      </dgm:spPr>
      <dgm:t>
        <a:bodyPr/>
        <a:lstStyle/>
        <a:p>
          <a:pPr rtl="0"/>
          <a:r>
            <a:rPr lang="ru-RU" dirty="0" smtClean="0"/>
            <a:t>Повышение прозрачности и открытости бюджетного процесса;</a:t>
          </a:r>
          <a:endParaRPr lang="ru-RU" dirty="0"/>
        </a:p>
      </dgm:t>
    </dgm:pt>
    <dgm:pt modelId="{A26437AB-9996-4251-BAFB-67D84DBB85F6}" type="parTrans" cxnId="{B4B7F2BE-B068-4965-AC63-98B57815B8A6}">
      <dgm:prSet/>
      <dgm:spPr/>
      <dgm:t>
        <a:bodyPr/>
        <a:lstStyle/>
        <a:p>
          <a:endParaRPr lang="ru-RU"/>
        </a:p>
      </dgm:t>
    </dgm:pt>
    <dgm:pt modelId="{C8CDBF44-F3E5-4128-A021-260D5B6A540D}" type="sibTrans" cxnId="{B4B7F2BE-B068-4965-AC63-98B57815B8A6}">
      <dgm:prSet/>
      <dgm:spPr/>
      <dgm:t>
        <a:bodyPr/>
        <a:lstStyle/>
        <a:p>
          <a:endParaRPr lang="ru-RU"/>
        </a:p>
      </dgm:t>
    </dgm:pt>
    <dgm:pt modelId="{2998D3C7-D2C7-4A19-B4AE-72CE90A9A357}">
      <dgm:prSet/>
      <dgm:spPr>
        <a:solidFill>
          <a:srgbClr val="7030A0"/>
        </a:solidFill>
      </dgm:spPr>
      <dgm:t>
        <a:bodyPr/>
        <a:lstStyle/>
        <a:p>
          <a:pPr rtl="0"/>
          <a:r>
            <a:rPr lang="ru-RU" dirty="0" smtClean="0"/>
            <a:t>Повышение роли бюджетной политики для поддержки экономического роста;</a:t>
          </a:r>
          <a:endParaRPr lang="ru-RU" dirty="0"/>
        </a:p>
      </dgm:t>
    </dgm:pt>
    <dgm:pt modelId="{2ED5E361-56C8-4371-BDD5-CB1987052F67}" type="parTrans" cxnId="{0C649F0D-C137-45DF-931A-17F02B9DF1A8}">
      <dgm:prSet/>
      <dgm:spPr/>
      <dgm:t>
        <a:bodyPr/>
        <a:lstStyle/>
        <a:p>
          <a:endParaRPr lang="ru-RU"/>
        </a:p>
      </dgm:t>
    </dgm:pt>
    <dgm:pt modelId="{DA127004-6DFF-4C7C-8114-3D20619F976C}" type="sibTrans" cxnId="{0C649F0D-C137-45DF-931A-17F02B9DF1A8}">
      <dgm:prSet/>
      <dgm:spPr/>
      <dgm:t>
        <a:bodyPr/>
        <a:lstStyle/>
        <a:p>
          <a:endParaRPr lang="ru-RU"/>
        </a:p>
      </dgm:t>
    </dgm:pt>
    <dgm:pt modelId="{C344163E-80D6-4C39-BB36-B3A56BC7A5DA}">
      <dgm:prSet/>
      <dgm:spPr/>
      <dgm:t>
        <a:bodyPr/>
        <a:lstStyle/>
        <a:p>
          <a:pPr rtl="0"/>
          <a:r>
            <a:rPr lang="ru-RU" dirty="0" smtClean="0"/>
            <a:t>Соответствие финансовых возможностей Развильненского сельского поселения ключевым направлениям развития.</a:t>
          </a:r>
          <a:endParaRPr lang="ru-RU" dirty="0"/>
        </a:p>
      </dgm:t>
    </dgm:pt>
    <dgm:pt modelId="{72EC0791-3D5C-4877-9420-A326074BBAFF}" type="parTrans" cxnId="{ECCACFAC-4AD8-468D-90C2-6532DF0471C9}">
      <dgm:prSet/>
      <dgm:spPr/>
      <dgm:t>
        <a:bodyPr/>
        <a:lstStyle/>
        <a:p>
          <a:endParaRPr lang="ru-RU"/>
        </a:p>
      </dgm:t>
    </dgm:pt>
    <dgm:pt modelId="{65C0296C-BA01-4BE5-BBCE-32E2E24AAACE}" type="sibTrans" cxnId="{ECCACFAC-4AD8-468D-90C2-6532DF0471C9}">
      <dgm:prSet/>
      <dgm:spPr/>
      <dgm:t>
        <a:bodyPr/>
        <a:lstStyle/>
        <a:p>
          <a:endParaRPr lang="ru-RU"/>
        </a:p>
      </dgm:t>
    </dgm:pt>
    <dgm:pt modelId="{4CBFD170-00DC-4242-A093-3020E04BEA6A}" type="pres">
      <dgm:prSet presAssocID="{5573C523-9556-4FD2-A25C-450483368D5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6202554-E1CD-4BC4-89C2-CBE1F7B61B5A}" type="pres">
      <dgm:prSet presAssocID="{9A6613C2-AAB8-4D70-BD09-F02F6DB1D282}" presName="horFlow" presStyleCnt="0"/>
      <dgm:spPr/>
    </dgm:pt>
    <dgm:pt modelId="{392FDA7C-EB66-4035-A220-3C2BE12D0CCB}" type="pres">
      <dgm:prSet presAssocID="{9A6613C2-AAB8-4D70-BD09-F02F6DB1D282}" presName="bigChev" presStyleLbl="node1" presStyleIdx="0" presStyleCnt="5" custScaleX="248007"/>
      <dgm:spPr/>
      <dgm:t>
        <a:bodyPr/>
        <a:lstStyle/>
        <a:p>
          <a:endParaRPr lang="ru-RU"/>
        </a:p>
      </dgm:t>
    </dgm:pt>
    <dgm:pt modelId="{E6ED3CCB-0486-40C6-B9DD-FD201BEEC69E}" type="pres">
      <dgm:prSet presAssocID="{9A6613C2-AAB8-4D70-BD09-F02F6DB1D282}" presName="vSp" presStyleCnt="0"/>
      <dgm:spPr/>
    </dgm:pt>
    <dgm:pt modelId="{83A48457-01D3-4760-90F7-194CFDE284DD}" type="pres">
      <dgm:prSet presAssocID="{DC7B3529-DAC3-4D3C-ABEA-219917BE9963}" presName="horFlow" presStyleCnt="0"/>
      <dgm:spPr/>
    </dgm:pt>
    <dgm:pt modelId="{34D72C67-56DB-45B3-9256-E195CB705C57}" type="pres">
      <dgm:prSet presAssocID="{DC7B3529-DAC3-4D3C-ABEA-219917BE9963}" presName="bigChev" presStyleLbl="node1" presStyleIdx="1" presStyleCnt="5" custScaleX="248007"/>
      <dgm:spPr/>
      <dgm:t>
        <a:bodyPr/>
        <a:lstStyle/>
        <a:p>
          <a:endParaRPr lang="ru-RU"/>
        </a:p>
      </dgm:t>
    </dgm:pt>
    <dgm:pt modelId="{045113C3-103C-47E5-A29A-B3EDDE030E3B}" type="pres">
      <dgm:prSet presAssocID="{DC7B3529-DAC3-4D3C-ABEA-219917BE9963}" presName="vSp" presStyleCnt="0"/>
      <dgm:spPr/>
    </dgm:pt>
    <dgm:pt modelId="{28EC3579-9994-4501-A720-E8D64197BE01}" type="pres">
      <dgm:prSet presAssocID="{81DAF648-8C45-4344-9737-C5E4C542E122}" presName="horFlow" presStyleCnt="0"/>
      <dgm:spPr/>
    </dgm:pt>
    <dgm:pt modelId="{0B4EA841-D844-493E-BC72-AB232962D37E}" type="pres">
      <dgm:prSet presAssocID="{81DAF648-8C45-4344-9737-C5E4C542E122}" presName="bigChev" presStyleLbl="node1" presStyleIdx="2" presStyleCnt="5" custScaleX="255638" custLinFactNeighborX="-1" custLinFactNeighborY="824"/>
      <dgm:spPr/>
      <dgm:t>
        <a:bodyPr/>
        <a:lstStyle/>
        <a:p>
          <a:endParaRPr lang="ru-RU"/>
        </a:p>
      </dgm:t>
    </dgm:pt>
    <dgm:pt modelId="{AD08649A-5359-409C-A050-E63D44DB725F}" type="pres">
      <dgm:prSet presAssocID="{81DAF648-8C45-4344-9737-C5E4C542E122}" presName="vSp" presStyleCnt="0"/>
      <dgm:spPr/>
    </dgm:pt>
    <dgm:pt modelId="{55E9E4B8-E3E8-4505-A3B6-1A5C9DCDA122}" type="pres">
      <dgm:prSet presAssocID="{2998D3C7-D2C7-4A19-B4AE-72CE90A9A357}" presName="horFlow" presStyleCnt="0"/>
      <dgm:spPr/>
    </dgm:pt>
    <dgm:pt modelId="{5434F29B-1810-42FB-9DC9-55DC5631CA65}" type="pres">
      <dgm:prSet presAssocID="{2998D3C7-D2C7-4A19-B4AE-72CE90A9A357}" presName="bigChev" presStyleLbl="node1" presStyleIdx="3" presStyleCnt="5" custScaleX="255638" custLinFactNeighborX="0" custLinFactNeighborY="1290"/>
      <dgm:spPr/>
      <dgm:t>
        <a:bodyPr/>
        <a:lstStyle/>
        <a:p>
          <a:endParaRPr lang="ru-RU"/>
        </a:p>
      </dgm:t>
    </dgm:pt>
    <dgm:pt modelId="{17D3ED62-9530-4BD9-A332-7CB0EE2C4913}" type="pres">
      <dgm:prSet presAssocID="{2998D3C7-D2C7-4A19-B4AE-72CE90A9A357}" presName="vSp" presStyleCnt="0"/>
      <dgm:spPr/>
    </dgm:pt>
    <dgm:pt modelId="{7EA83A79-BC9C-4B87-98EB-A0833E0DA179}" type="pres">
      <dgm:prSet presAssocID="{C344163E-80D6-4C39-BB36-B3A56BC7A5DA}" presName="horFlow" presStyleCnt="0"/>
      <dgm:spPr/>
    </dgm:pt>
    <dgm:pt modelId="{AD19920B-A97D-4344-88B5-18EDFF67CFF6}" type="pres">
      <dgm:prSet presAssocID="{C344163E-80D6-4C39-BB36-B3A56BC7A5DA}" presName="bigChev" presStyleLbl="node1" presStyleIdx="4" presStyleCnt="5" custScaleX="255638"/>
      <dgm:spPr/>
      <dgm:t>
        <a:bodyPr/>
        <a:lstStyle/>
        <a:p>
          <a:endParaRPr lang="ru-RU"/>
        </a:p>
      </dgm:t>
    </dgm:pt>
  </dgm:ptLst>
  <dgm:cxnLst>
    <dgm:cxn modelId="{EAA22FCB-8C60-47D3-87C8-79B35E8BB324}" type="presOf" srcId="{2998D3C7-D2C7-4A19-B4AE-72CE90A9A357}" destId="{5434F29B-1810-42FB-9DC9-55DC5631CA65}" srcOrd="0" destOrd="0" presId="urn:microsoft.com/office/officeart/2005/8/layout/lProcess3"/>
    <dgm:cxn modelId="{0C214A39-6B3C-476A-A935-5590E6A0C213}" type="presOf" srcId="{5573C523-9556-4FD2-A25C-450483368D5D}" destId="{4CBFD170-00DC-4242-A093-3020E04BEA6A}" srcOrd="0" destOrd="0" presId="urn:microsoft.com/office/officeart/2005/8/layout/lProcess3"/>
    <dgm:cxn modelId="{2D71A879-0814-44E5-87C0-5AE95B1331DD}" type="presOf" srcId="{81DAF648-8C45-4344-9737-C5E4C542E122}" destId="{0B4EA841-D844-493E-BC72-AB232962D37E}" srcOrd="0" destOrd="0" presId="urn:microsoft.com/office/officeart/2005/8/layout/lProcess3"/>
    <dgm:cxn modelId="{F1CA46BC-EB49-44D2-BB18-0FFF2895484B}" type="presOf" srcId="{9A6613C2-AAB8-4D70-BD09-F02F6DB1D282}" destId="{392FDA7C-EB66-4035-A220-3C2BE12D0CCB}" srcOrd="0" destOrd="0" presId="urn:microsoft.com/office/officeart/2005/8/layout/lProcess3"/>
    <dgm:cxn modelId="{76C56652-DE0A-4843-8406-FE505518009B}" srcId="{5573C523-9556-4FD2-A25C-450483368D5D}" destId="{DC7B3529-DAC3-4D3C-ABEA-219917BE9963}" srcOrd="1" destOrd="0" parTransId="{DC002AD2-9C7B-4CEC-B5A2-315247EA3ADE}" sibTransId="{98A13FFA-D6A6-49FC-B0C1-3563E3E86A63}"/>
    <dgm:cxn modelId="{0C649F0D-C137-45DF-931A-17F02B9DF1A8}" srcId="{5573C523-9556-4FD2-A25C-450483368D5D}" destId="{2998D3C7-D2C7-4A19-B4AE-72CE90A9A357}" srcOrd="3" destOrd="0" parTransId="{2ED5E361-56C8-4371-BDD5-CB1987052F67}" sibTransId="{DA127004-6DFF-4C7C-8114-3D20619F976C}"/>
    <dgm:cxn modelId="{58B30BC9-45F1-48D1-B354-7F1BAC664573}" type="presOf" srcId="{DC7B3529-DAC3-4D3C-ABEA-219917BE9963}" destId="{34D72C67-56DB-45B3-9256-E195CB705C57}" srcOrd="0" destOrd="0" presId="urn:microsoft.com/office/officeart/2005/8/layout/lProcess3"/>
    <dgm:cxn modelId="{ECCACFAC-4AD8-468D-90C2-6532DF0471C9}" srcId="{5573C523-9556-4FD2-A25C-450483368D5D}" destId="{C344163E-80D6-4C39-BB36-B3A56BC7A5DA}" srcOrd="4" destOrd="0" parTransId="{72EC0791-3D5C-4877-9420-A326074BBAFF}" sibTransId="{65C0296C-BA01-4BE5-BBCE-32E2E24AAACE}"/>
    <dgm:cxn modelId="{B4B7F2BE-B068-4965-AC63-98B57815B8A6}" srcId="{5573C523-9556-4FD2-A25C-450483368D5D}" destId="{81DAF648-8C45-4344-9737-C5E4C542E122}" srcOrd="2" destOrd="0" parTransId="{A26437AB-9996-4251-BAFB-67D84DBB85F6}" sibTransId="{C8CDBF44-F3E5-4128-A021-260D5B6A540D}"/>
    <dgm:cxn modelId="{9AA085FF-0C65-486B-96E7-2C35EF92BC3A}" srcId="{5573C523-9556-4FD2-A25C-450483368D5D}" destId="{9A6613C2-AAB8-4D70-BD09-F02F6DB1D282}" srcOrd="0" destOrd="0" parTransId="{116A631B-057D-45CD-BA55-766FFCE52653}" sibTransId="{E1E7C516-38DA-482F-A188-E9F17E2FD4EE}"/>
    <dgm:cxn modelId="{6AD4DE22-6728-4228-AEAF-16C8BD385D82}" type="presOf" srcId="{C344163E-80D6-4C39-BB36-B3A56BC7A5DA}" destId="{AD19920B-A97D-4344-88B5-18EDFF67CFF6}" srcOrd="0" destOrd="0" presId="urn:microsoft.com/office/officeart/2005/8/layout/lProcess3"/>
    <dgm:cxn modelId="{210024D1-9B75-4108-8C41-62D41BF18A53}" type="presParOf" srcId="{4CBFD170-00DC-4242-A093-3020E04BEA6A}" destId="{86202554-E1CD-4BC4-89C2-CBE1F7B61B5A}" srcOrd="0" destOrd="0" presId="urn:microsoft.com/office/officeart/2005/8/layout/lProcess3"/>
    <dgm:cxn modelId="{D2D3909A-E6DD-4D2B-A81D-BEE578F5CB1C}" type="presParOf" srcId="{86202554-E1CD-4BC4-89C2-CBE1F7B61B5A}" destId="{392FDA7C-EB66-4035-A220-3C2BE12D0CCB}" srcOrd="0" destOrd="0" presId="urn:microsoft.com/office/officeart/2005/8/layout/lProcess3"/>
    <dgm:cxn modelId="{4CB9CA20-5AA9-4F4A-8CE6-3C47A199128E}" type="presParOf" srcId="{4CBFD170-00DC-4242-A093-3020E04BEA6A}" destId="{E6ED3CCB-0486-40C6-B9DD-FD201BEEC69E}" srcOrd="1" destOrd="0" presId="urn:microsoft.com/office/officeart/2005/8/layout/lProcess3"/>
    <dgm:cxn modelId="{5E067137-D267-4D5B-A145-15A04BED3D61}" type="presParOf" srcId="{4CBFD170-00DC-4242-A093-3020E04BEA6A}" destId="{83A48457-01D3-4760-90F7-194CFDE284DD}" srcOrd="2" destOrd="0" presId="urn:microsoft.com/office/officeart/2005/8/layout/lProcess3"/>
    <dgm:cxn modelId="{5B35DCAA-A9AD-486E-BA3F-0C081573D857}" type="presParOf" srcId="{83A48457-01D3-4760-90F7-194CFDE284DD}" destId="{34D72C67-56DB-45B3-9256-E195CB705C57}" srcOrd="0" destOrd="0" presId="urn:microsoft.com/office/officeart/2005/8/layout/lProcess3"/>
    <dgm:cxn modelId="{01884497-F95A-416B-8865-C8F9E1E794D9}" type="presParOf" srcId="{4CBFD170-00DC-4242-A093-3020E04BEA6A}" destId="{045113C3-103C-47E5-A29A-B3EDDE030E3B}" srcOrd="3" destOrd="0" presId="urn:microsoft.com/office/officeart/2005/8/layout/lProcess3"/>
    <dgm:cxn modelId="{BFDE8214-5942-4E3A-9FBA-92DA845ED6BC}" type="presParOf" srcId="{4CBFD170-00DC-4242-A093-3020E04BEA6A}" destId="{28EC3579-9994-4501-A720-E8D64197BE01}" srcOrd="4" destOrd="0" presId="urn:microsoft.com/office/officeart/2005/8/layout/lProcess3"/>
    <dgm:cxn modelId="{B65ACCA8-9976-4FA9-938D-CC95190D860B}" type="presParOf" srcId="{28EC3579-9994-4501-A720-E8D64197BE01}" destId="{0B4EA841-D844-493E-BC72-AB232962D37E}" srcOrd="0" destOrd="0" presId="urn:microsoft.com/office/officeart/2005/8/layout/lProcess3"/>
    <dgm:cxn modelId="{D9B6F9CC-BA40-4B63-8B58-C8F68D9494E1}" type="presParOf" srcId="{4CBFD170-00DC-4242-A093-3020E04BEA6A}" destId="{AD08649A-5359-409C-A050-E63D44DB725F}" srcOrd="5" destOrd="0" presId="urn:microsoft.com/office/officeart/2005/8/layout/lProcess3"/>
    <dgm:cxn modelId="{AC7CAD94-B942-4039-99EB-C839F91D40A4}" type="presParOf" srcId="{4CBFD170-00DC-4242-A093-3020E04BEA6A}" destId="{55E9E4B8-E3E8-4505-A3B6-1A5C9DCDA122}" srcOrd="6" destOrd="0" presId="urn:microsoft.com/office/officeart/2005/8/layout/lProcess3"/>
    <dgm:cxn modelId="{6E1573C7-7B1C-40A9-A29D-262E95BBA163}" type="presParOf" srcId="{55E9E4B8-E3E8-4505-A3B6-1A5C9DCDA122}" destId="{5434F29B-1810-42FB-9DC9-55DC5631CA65}" srcOrd="0" destOrd="0" presId="urn:microsoft.com/office/officeart/2005/8/layout/lProcess3"/>
    <dgm:cxn modelId="{3F057418-2B4C-41E4-8734-5280DB96E7B8}" type="presParOf" srcId="{4CBFD170-00DC-4242-A093-3020E04BEA6A}" destId="{17D3ED62-9530-4BD9-A332-7CB0EE2C4913}" srcOrd="7" destOrd="0" presId="urn:microsoft.com/office/officeart/2005/8/layout/lProcess3"/>
    <dgm:cxn modelId="{01799F15-110C-442D-BC16-CD7A7AA708CD}" type="presParOf" srcId="{4CBFD170-00DC-4242-A093-3020E04BEA6A}" destId="{7EA83A79-BC9C-4B87-98EB-A0833E0DA179}" srcOrd="8" destOrd="0" presId="urn:microsoft.com/office/officeart/2005/8/layout/lProcess3"/>
    <dgm:cxn modelId="{FBEDD29E-576A-4A46-AB91-CD617B8C8284}" type="presParOf" srcId="{7EA83A79-BC9C-4B87-98EB-A0833E0DA179}" destId="{AD19920B-A97D-4344-88B5-18EDFF67CFF6}" srcOrd="0" destOrd="0" presId="urn:microsoft.com/office/officeart/2005/8/layout/lProcess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C8A52D-814A-4F17-A761-4411939159AC}" type="doc">
      <dgm:prSet loTypeId="urn:microsoft.com/office/officeart/2005/8/layout/vList3#1" loCatId="list" qsTypeId="urn:microsoft.com/office/officeart/2005/8/quickstyle/simple1" qsCatId="simple" csTypeId="urn:microsoft.com/office/officeart/2005/8/colors/colorful1#1" csCatId="colorful" phldr="1"/>
      <dgm:spPr/>
    </dgm:pt>
    <dgm:pt modelId="{F8D7CA07-E465-466C-AC99-AEBF38E9810E}">
      <dgm:prSet phldrT="[Текст]" custT="1"/>
      <dgm:spPr>
        <a:gradFill rotWithShape="0"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4200000" scaled="0"/>
        </a:gradFill>
      </dgm:spPr>
      <dgm:t>
        <a:bodyPr/>
        <a:lstStyle/>
        <a:p>
          <a:r>
            <a:rPr lang="ru-RU" sz="1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План мероприятий по росту доходного потенциала муниципального образования «Развильненское сельское поселение» до 2020 года (постановление Администрации Развильненского сельского поселения от 25.09.2018г. №77)</a:t>
          </a:r>
          <a:endParaRPr lang="ru-RU" sz="1800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D10DBB6-0DAA-40E6-AFB7-9083CABBE14A}" type="parTrans" cxnId="{5C0986E2-272C-4FB7-A078-0147D88C54E4}">
      <dgm:prSet/>
      <dgm:spPr/>
      <dgm:t>
        <a:bodyPr/>
        <a:lstStyle/>
        <a:p>
          <a:endParaRPr lang="ru-RU"/>
        </a:p>
      </dgm:t>
    </dgm:pt>
    <dgm:pt modelId="{384ABA90-85CC-47E7-8BB9-755E15CCC40C}" type="sibTrans" cxnId="{5C0986E2-272C-4FB7-A078-0147D88C54E4}">
      <dgm:prSet/>
      <dgm:spPr/>
      <dgm:t>
        <a:bodyPr/>
        <a:lstStyle/>
        <a:p>
          <a:endParaRPr lang="ru-RU"/>
        </a:p>
      </dgm:t>
    </dgm:pt>
    <dgm:pt modelId="{57F072C8-78ED-4CB1-96CD-C9196F731360}">
      <dgm:prSet custT="1"/>
      <dgm:spPr>
        <a:gradFill rotWithShape="0">
          <a:gsLst>
            <a:gs pos="0">
              <a:srgbClr val="00B0F0"/>
            </a:gs>
            <a:gs pos="64999">
              <a:srgbClr val="F0EBD5"/>
            </a:gs>
            <a:gs pos="100000">
              <a:srgbClr val="D1C39F"/>
            </a:gs>
          </a:gsLst>
          <a:lin ang="15000000" scaled="0"/>
        </a:gra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Программа оптимизации расходов бюджета Развильненского сельского поселения Песчанокопского района до 2020 года (распоряжение Администрации Развильненского сельского поселения от 12.10.2018г. №72)</a:t>
          </a:r>
          <a:endParaRPr lang="ru-RU" sz="1800" b="1" baseline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077E3C-DC94-42F6-A4E8-8E53E7F0F205}" type="parTrans" cxnId="{E5E9E9C2-D678-4C94-9507-3E8D983B2264}">
      <dgm:prSet/>
      <dgm:spPr/>
      <dgm:t>
        <a:bodyPr/>
        <a:lstStyle/>
        <a:p>
          <a:endParaRPr lang="ru-RU"/>
        </a:p>
      </dgm:t>
    </dgm:pt>
    <dgm:pt modelId="{435BDF3C-59E7-4D21-9E6C-3CE15C0F0DBB}" type="sibTrans" cxnId="{E5E9E9C2-D678-4C94-9507-3E8D983B2264}">
      <dgm:prSet/>
      <dgm:spPr/>
      <dgm:t>
        <a:bodyPr/>
        <a:lstStyle/>
        <a:p>
          <a:endParaRPr lang="ru-RU"/>
        </a:p>
      </dgm:t>
    </dgm:pt>
    <dgm:pt modelId="{3ADF9265-2529-46E2-9E7C-DD1866B64247}" type="pres">
      <dgm:prSet presAssocID="{16C8A52D-814A-4F17-A761-4411939159AC}" presName="linearFlow" presStyleCnt="0">
        <dgm:presLayoutVars>
          <dgm:dir/>
          <dgm:resizeHandles val="exact"/>
        </dgm:presLayoutVars>
      </dgm:prSet>
      <dgm:spPr/>
    </dgm:pt>
    <dgm:pt modelId="{DC4BFDBA-9E2D-43D4-8A84-BDEE05139E43}" type="pres">
      <dgm:prSet presAssocID="{F8D7CA07-E465-466C-AC99-AEBF38E9810E}" presName="composite" presStyleCnt="0"/>
      <dgm:spPr/>
    </dgm:pt>
    <dgm:pt modelId="{566D9033-FBDB-424E-9533-7B7EF25A21B9}" type="pres">
      <dgm:prSet presAssocID="{F8D7CA07-E465-466C-AC99-AEBF38E9810E}" presName="imgShp" presStyleLbl="fgImgPlace1" presStyleIdx="0" presStyleCnt="2" custLinFactX="-98336" custLinFactNeighborX="-100000" custLinFactNeighborY="1865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A6CC058-F5DD-4094-B39F-42447F937D01}" type="pres">
      <dgm:prSet presAssocID="{F8D7CA07-E465-466C-AC99-AEBF38E9810E}" presName="txShp" presStyleLbl="node1" presStyleIdx="0" presStyleCnt="2" custScaleX="140434" custScaleY="237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1BB63-66FD-46AC-8DA8-8379C3FCC75F}" type="pres">
      <dgm:prSet presAssocID="{384ABA90-85CC-47E7-8BB9-755E15CCC40C}" presName="spacing" presStyleCnt="0"/>
      <dgm:spPr/>
    </dgm:pt>
    <dgm:pt modelId="{7B1822BF-810C-4CA3-9E9E-1C6605024140}" type="pres">
      <dgm:prSet presAssocID="{57F072C8-78ED-4CB1-96CD-C9196F731360}" presName="composite" presStyleCnt="0"/>
      <dgm:spPr/>
    </dgm:pt>
    <dgm:pt modelId="{5AE93A4A-2B42-405B-89D8-9E19F705C642}" type="pres">
      <dgm:prSet presAssocID="{57F072C8-78ED-4CB1-96CD-C9196F731360}" presName="imgShp" presStyleLbl="fgImgPlace1" presStyleIdx="1" presStyleCnt="2" custLinFactX="-100000" custLinFactNeighborX="-111224" custLinFactNeighborY="1238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4CD2F0F-3B39-469C-A331-D5A8F40940F9}" type="pres">
      <dgm:prSet presAssocID="{57F072C8-78ED-4CB1-96CD-C9196F731360}" presName="txShp" presStyleLbl="node1" presStyleIdx="1" presStyleCnt="2" custScaleX="140784" custScaleY="237334" custLinFactNeighborX="-175" custLinFactNeighborY="2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E49151-231F-46C2-84E5-9A3F7D4FD43B}" type="presOf" srcId="{16C8A52D-814A-4F17-A761-4411939159AC}" destId="{3ADF9265-2529-46E2-9E7C-DD1866B64247}" srcOrd="0" destOrd="0" presId="urn:microsoft.com/office/officeart/2005/8/layout/vList3#1"/>
    <dgm:cxn modelId="{E97DAAB1-264C-4843-A3B6-9BE0BA9E653F}" type="presOf" srcId="{F8D7CA07-E465-466C-AC99-AEBF38E9810E}" destId="{EA6CC058-F5DD-4094-B39F-42447F937D01}" srcOrd="0" destOrd="0" presId="urn:microsoft.com/office/officeart/2005/8/layout/vList3#1"/>
    <dgm:cxn modelId="{E5E9E9C2-D678-4C94-9507-3E8D983B2264}" srcId="{16C8A52D-814A-4F17-A761-4411939159AC}" destId="{57F072C8-78ED-4CB1-96CD-C9196F731360}" srcOrd="1" destOrd="0" parTransId="{E1077E3C-DC94-42F6-A4E8-8E53E7F0F205}" sibTransId="{435BDF3C-59E7-4D21-9E6C-3CE15C0F0DBB}"/>
    <dgm:cxn modelId="{5C0986E2-272C-4FB7-A078-0147D88C54E4}" srcId="{16C8A52D-814A-4F17-A761-4411939159AC}" destId="{F8D7CA07-E465-466C-AC99-AEBF38E9810E}" srcOrd="0" destOrd="0" parTransId="{1D10DBB6-0DAA-40E6-AFB7-9083CABBE14A}" sibTransId="{384ABA90-85CC-47E7-8BB9-755E15CCC40C}"/>
    <dgm:cxn modelId="{1C8ABB26-E617-4343-8042-131807D8DB3B}" type="presOf" srcId="{57F072C8-78ED-4CB1-96CD-C9196F731360}" destId="{44CD2F0F-3B39-469C-A331-D5A8F40940F9}" srcOrd="0" destOrd="0" presId="urn:microsoft.com/office/officeart/2005/8/layout/vList3#1"/>
    <dgm:cxn modelId="{D1F6D7A5-99D1-43AC-BB08-E715C879DBED}" type="presParOf" srcId="{3ADF9265-2529-46E2-9E7C-DD1866B64247}" destId="{DC4BFDBA-9E2D-43D4-8A84-BDEE05139E43}" srcOrd="0" destOrd="0" presId="urn:microsoft.com/office/officeart/2005/8/layout/vList3#1"/>
    <dgm:cxn modelId="{40E9F98D-37D6-4C7B-8F63-37164AA37386}" type="presParOf" srcId="{DC4BFDBA-9E2D-43D4-8A84-BDEE05139E43}" destId="{566D9033-FBDB-424E-9533-7B7EF25A21B9}" srcOrd="0" destOrd="0" presId="urn:microsoft.com/office/officeart/2005/8/layout/vList3#1"/>
    <dgm:cxn modelId="{8F97F4AD-C409-4D2E-B5B6-CB0A1F043070}" type="presParOf" srcId="{DC4BFDBA-9E2D-43D4-8A84-BDEE05139E43}" destId="{EA6CC058-F5DD-4094-B39F-42447F937D01}" srcOrd="1" destOrd="0" presId="urn:microsoft.com/office/officeart/2005/8/layout/vList3#1"/>
    <dgm:cxn modelId="{D3252EF3-F27F-4560-B8AF-A411AC9696E0}" type="presParOf" srcId="{3ADF9265-2529-46E2-9E7C-DD1866B64247}" destId="{3DF1BB63-66FD-46AC-8DA8-8379C3FCC75F}" srcOrd="1" destOrd="0" presId="urn:microsoft.com/office/officeart/2005/8/layout/vList3#1"/>
    <dgm:cxn modelId="{3AB7ACDE-7317-43C1-A490-E9FE92D315D3}" type="presParOf" srcId="{3ADF9265-2529-46E2-9E7C-DD1866B64247}" destId="{7B1822BF-810C-4CA3-9E9E-1C6605024140}" srcOrd="2" destOrd="0" presId="urn:microsoft.com/office/officeart/2005/8/layout/vList3#1"/>
    <dgm:cxn modelId="{DC783FB4-AEDF-4461-8229-8FBAB4084855}" type="presParOf" srcId="{7B1822BF-810C-4CA3-9E9E-1C6605024140}" destId="{5AE93A4A-2B42-405B-89D8-9E19F705C642}" srcOrd="0" destOrd="0" presId="urn:microsoft.com/office/officeart/2005/8/layout/vList3#1"/>
    <dgm:cxn modelId="{B81372B0-082E-42D1-8622-94051935B798}" type="presParOf" srcId="{7B1822BF-810C-4CA3-9E9E-1C6605024140}" destId="{44CD2F0F-3B39-469C-A331-D5A8F40940F9}" srcOrd="1" destOrd="0" presId="urn:microsoft.com/office/officeart/2005/8/layout/vList3#1"/>
  </dgm:cxnLst>
  <dgm:bg>
    <a:gradFill>
      <a:gsLst>
        <a:gs pos="0">
          <a:srgbClr val="EB2169"/>
        </a:gs>
        <a:gs pos="64999">
          <a:srgbClr val="F0EBD5"/>
        </a:gs>
        <a:gs pos="100000">
          <a:srgbClr val="D1C39F"/>
        </a:gs>
      </a:gsLst>
      <a:lin ang="4200000" scaled="0"/>
    </a:gradFill>
  </dgm:bg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8E4B7B-3190-492B-BA7B-9B52CE7D79BE}" type="doc">
      <dgm:prSet loTypeId="urn:microsoft.com/office/officeart/2005/8/layout/radial1" loCatId="cycle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179D74B-D7BA-4ED1-A72F-D0DA76E8417A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rgbClr val="FF3300"/>
        </a:solidFill>
      </dgm:spPr>
      <dgm:t>
        <a:bodyPr/>
        <a:lstStyle/>
        <a:p>
          <a:pPr>
            <a:spcAft>
              <a:spcPct val="35000"/>
            </a:spcAft>
          </a:pPr>
          <a:r>
            <a:rPr lang="ru-RU" sz="2800" dirty="0" smtClean="0">
              <a:effectLst/>
              <a:latin typeface="Times New Roman" pitchFamily="18" charset="0"/>
              <a:cs typeface="Times New Roman" pitchFamily="18" charset="0"/>
            </a:rPr>
            <a:t>Всего 16649,4 тыс. рублей</a:t>
          </a:r>
          <a:endParaRPr lang="ru-RU" sz="28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2593081F-B3F6-458C-9839-9366C7AB704F}" type="par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67CE14-FCF4-4A26-A9B5-33DBF19BA512}" type="sib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5A3735-5D80-4FA3-B867-379611BFBD3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993366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600" dirty="0" smtClean="0">
              <a:effectLst/>
              <a:latin typeface="Times New Roman" pitchFamily="18" charset="0"/>
              <a:cs typeface="Times New Roman" pitchFamily="18" charset="0"/>
            </a:rPr>
            <a:t>Пенсионное обеспечение</a:t>
          </a:r>
        </a:p>
        <a:p>
          <a:pPr>
            <a:spcAft>
              <a:spcPts val="0"/>
            </a:spcAft>
          </a:pPr>
          <a:r>
            <a:rPr lang="ru-RU" sz="1600" dirty="0" smtClean="0">
              <a:effectLst/>
              <a:latin typeface="Times New Roman" pitchFamily="18" charset="0"/>
              <a:cs typeface="Times New Roman" pitchFamily="18" charset="0"/>
            </a:rPr>
            <a:t>60,0 т. р. 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0,6</a:t>
          </a:r>
          <a:r>
            <a:rPr lang="ru-RU" sz="16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6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607EE9E9-D002-42FE-B74D-D945412804DF}" type="parTrans" cxnId="{3CCC519B-3654-49C7-866D-91000212BC6A}">
      <dgm:prSet custT="1"/>
      <dgm:spPr/>
      <dgm:t>
        <a:bodyPr/>
        <a:lstStyle/>
        <a:p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CB75F3-3FAE-4B6F-BF71-2569BC52F44B}" type="sibTrans" cxnId="{3CCC519B-3654-49C7-866D-91000212BC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B234536-2071-46C6-A491-AF4B1A3F9FE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DED40C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Национальная оборона 191,3т. р. 1,2%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11E86306-1FA3-4165-81CF-E5CFBAACAB41}" type="parTrans" cxnId="{94179C15-8BCE-4648-878D-2FDA92C3F688}">
      <dgm:prSet custT="1"/>
      <dgm:spPr/>
      <dgm:t>
        <a:bodyPr/>
        <a:lstStyle/>
        <a:p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E3D30F-5CA2-4829-8D39-76AE15AD5942}" type="sibTrans" cxnId="{94179C15-8BCE-4648-878D-2FDA92C3F6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6A1BDBE-B799-45DE-8DF1-D0A56A29343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0099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Национальная безопасность и правоохранительная деятельность 6,0 т. р. 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0,1%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7FE7A46F-F120-46C2-8441-BB1D9BA17B40}" type="parTrans" cxnId="{D015EBAF-0B0F-4D0A-8F07-38D39946D720}">
      <dgm:prSet custT="1"/>
      <dgm:spPr/>
      <dgm:t>
        <a:bodyPr/>
        <a:lstStyle/>
        <a:p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58B0F7-9D28-4C8F-9C22-734A2FEDCC8D}" type="sibTrans" cxnId="{D015EBAF-0B0F-4D0A-8F07-38D39946D72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4FA42E0-3171-4CBA-9E87-E80A4C844FE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6699FF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2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>
            <a:spcAft>
              <a:spcPts val="0"/>
            </a:spcAft>
          </a:pPr>
          <a:r>
            <a:rPr lang="ru-RU" sz="1200" dirty="0" smtClean="0">
              <a:effectLst/>
              <a:latin typeface="Times New Roman" pitchFamily="18" charset="0"/>
              <a:cs typeface="Times New Roman" pitchFamily="18" charset="0"/>
            </a:rPr>
            <a:t>4058,1т. р.</a:t>
          </a:r>
        </a:p>
        <a:p>
          <a:pPr>
            <a:spcAft>
              <a:spcPct val="35000"/>
            </a:spcAft>
          </a:pPr>
          <a:r>
            <a:rPr lang="ru-RU" sz="1200" dirty="0" smtClean="0">
              <a:effectLst/>
              <a:latin typeface="Times New Roman" pitchFamily="18" charset="0"/>
              <a:cs typeface="Times New Roman" pitchFamily="18" charset="0"/>
            </a:rPr>
            <a:t>24,0%</a:t>
          </a:r>
          <a:endParaRPr lang="ru-RU" sz="12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8AB6F3CB-D047-4C8E-B920-0BDFB57A2588}" type="parTrans" cxnId="{D85264E3-9117-4119-B98B-48C5328DB343}">
      <dgm:prSet custT="1"/>
      <dgm:spPr/>
      <dgm:t>
        <a:bodyPr/>
        <a:lstStyle/>
        <a:p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CB2E2B-7E53-417D-BCDE-DA522F6C8195}" type="sibTrans" cxnId="{D85264E3-9117-4119-B98B-48C5328DB34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48D7AA2-6A07-4029-958A-456C6A888F0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00FF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Образование  30,0 т. р.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0,2%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850BDB31-7899-47A8-8A8D-2651EE81DB1C}" type="parTrans" cxnId="{EE5ED6C8-3C2A-4568-8D0F-8E9F80CDB84E}">
      <dgm:prSet custT="1"/>
      <dgm:spPr/>
      <dgm:t>
        <a:bodyPr/>
        <a:lstStyle/>
        <a:p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26D90B-22ED-4AB4-8D07-24D8137BEB98}" type="sibTrans" cxnId="{EE5ED6C8-3C2A-4568-8D0F-8E9F80CDB84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3913F27-E24C-40CD-AFE9-DDAE93138E3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009999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Физическая культура и спорт 55,0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 т. р.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0,4%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F986B101-2D04-4E3D-8735-12066002DCA2}" type="parTrans" cxnId="{67B53CC9-EAD6-4807-A826-60948956F288}">
      <dgm:prSet custT="1"/>
      <dgm:spPr/>
      <dgm:t>
        <a:bodyPr/>
        <a:lstStyle/>
        <a:p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8E9DCB-886A-4917-B75A-D6CABEF1A2D5}" type="sibTrans" cxnId="{67B53CC9-EAD6-4807-A826-60948956F2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52F7232-50DC-44E8-9F5D-8FEEAEB86E3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99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Межбюджетные трансферты общего характера бюджетам бюджетной системы Российской Федерации  56,5 т. р. 0,5%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A2E5F42E-C718-432A-8A41-71BF82BBE18E}" type="parTrans" cxnId="{452DE7E2-BFBD-4189-B0C1-D4F58042CF44}">
      <dgm:prSet custT="1"/>
      <dgm:spPr/>
      <dgm:t>
        <a:bodyPr/>
        <a:lstStyle/>
        <a:p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ADD2D1-68BE-4C39-A17E-3E7AC1D147F0}" type="sibTrans" cxnId="{452DE7E2-BFBD-4189-B0C1-D4F58042CF4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3B366E1-35BE-4501-9211-79E56F24F0B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0099FF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Культура, кинематография 5662,5 т. р. 34,0%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4199C120-FE21-41AC-9A33-F6885A63D66E}" type="parTrans" cxnId="{1B2D08A9-FD2B-4C26-B84F-A6C6038E479D}">
      <dgm:prSet custT="1"/>
      <dgm:spPr/>
      <dgm:t>
        <a:bodyPr/>
        <a:lstStyle/>
        <a:p>
          <a:endParaRPr lang="ru-RU" sz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4F022C-2B6F-4D5A-8949-0266BBDB6FAD}" type="sibTrans" cxnId="{1B2D08A9-FD2B-4C26-B84F-A6C6038E47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AFBD02D-3B62-4A52-906C-8057089BAC7D}">
      <dgm:prSet phldrT="[Текст]" custScaleX="145447" custScaleY="126627" custRadScaleRad="93106" custRadScaleInc="-198902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dirty="0"/>
        </a:p>
      </dgm:t>
    </dgm:pt>
    <dgm:pt modelId="{9B22847A-F99E-481C-B2F6-30A6A4883FCD}" type="parTrans" cxnId="{7901C25E-EC4B-46B1-AC48-D75128848E9E}">
      <dgm:prSet/>
      <dgm:spPr/>
      <dgm:t>
        <a:bodyPr/>
        <a:lstStyle/>
        <a:p>
          <a:endParaRPr lang="ru-RU"/>
        </a:p>
      </dgm:t>
    </dgm:pt>
    <dgm:pt modelId="{748995BC-802E-45A6-A922-9C0060138D50}" type="sibTrans" cxnId="{7901C25E-EC4B-46B1-AC48-D75128848E9E}">
      <dgm:prSet/>
      <dgm:spPr/>
      <dgm:t>
        <a:bodyPr/>
        <a:lstStyle/>
        <a:p>
          <a:endParaRPr lang="ru-RU"/>
        </a:p>
      </dgm:t>
    </dgm:pt>
    <dgm:pt modelId="{DBC03FA0-7E26-4D2E-8FF6-171685372291}">
      <dgm:prSet phldrT="[Текст]" custScaleX="145447" custScaleY="126627" custRadScaleRad="99391" custRadScaleInc="-263976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dirty="0"/>
        </a:p>
      </dgm:t>
    </dgm:pt>
    <dgm:pt modelId="{92FFF3DE-E73E-4663-86A8-2DBD2094D9B0}" type="parTrans" cxnId="{4313BD69-04A6-4E46-8FB6-23D7AF2708CB}">
      <dgm:prSet/>
      <dgm:spPr/>
      <dgm:t>
        <a:bodyPr/>
        <a:lstStyle/>
        <a:p>
          <a:endParaRPr lang="ru-RU"/>
        </a:p>
      </dgm:t>
    </dgm:pt>
    <dgm:pt modelId="{06C19E92-E88B-4BBA-A422-996B99095ACD}" type="sibTrans" cxnId="{4313BD69-04A6-4E46-8FB6-23D7AF2708CB}">
      <dgm:prSet/>
      <dgm:spPr/>
      <dgm:t>
        <a:bodyPr/>
        <a:lstStyle/>
        <a:p>
          <a:endParaRPr lang="ru-RU"/>
        </a:p>
      </dgm:t>
    </dgm:pt>
    <dgm:pt modelId="{D2A07A65-58D8-46E0-8783-1460363768E9}">
      <dgm:prSet phldrT="[Текст]" custScaleX="145447" custScaleY="126627" custRadScaleRad="106570" custRadScaleInc="-312875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dirty="0"/>
        </a:p>
      </dgm:t>
    </dgm:pt>
    <dgm:pt modelId="{6B32A33D-1E03-45FD-9F67-F9B98213A842}" type="parTrans" cxnId="{CA1C893D-4E81-4A6A-962B-29F0F80CA734}">
      <dgm:prSet/>
      <dgm:spPr/>
      <dgm:t>
        <a:bodyPr/>
        <a:lstStyle/>
        <a:p>
          <a:endParaRPr lang="ru-RU"/>
        </a:p>
      </dgm:t>
    </dgm:pt>
    <dgm:pt modelId="{FF171C78-8963-496A-9639-0F9B486FD656}" type="sibTrans" cxnId="{CA1C893D-4E81-4A6A-962B-29F0F80CA734}">
      <dgm:prSet/>
      <dgm:spPr/>
      <dgm:t>
        <a:bodyPr/>
        <a:lstStyle/>
        <a:p>
          <a:endParaRPr lang="ru-RU"/>
        </a:p>
      </dgm:t>
    </dgm:pt>
    <dgm:pt modelId="{5C548008-87F6-4303-B2A4-047A750B3D6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00FFFF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Общегосударственные вопросы 6530,0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 т.р.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 39,0%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4FCD531A-65B0-476D-9C08-C5BFDF3A63D2}" type="parTrans" cxnId="{6A877093-F9F7-4A42-AD6B-C045D87DD116}">
      <dgm:prSet/>
      <dgm:spPr/>
      <dgm:t>
        <a:bodyPr/>
        <a:lstStyle/>
        <a:p>
          <a:endParaRPr lang="ru-RU"/>
        </a:p>
      </dgm:t>
    </dgm:pt>
    <dgm:pt modelId="{7DAC10EC-D939-4A15-95B0-38AA2582DFCE}" type="sibTrans" cxnId="{6A877093-F9F7-4A42-AD6B-C045D87DD116}">
      <dgm:prSet/>
      <dgm:spPr/>
      <dgm:t>
        <a:bodyPr/>
        <a:lstStyle/>
        <a:p>
          <a:endParaRPr lang="ru-RU"/>
        </a:p>
      </dgm:t>
    </dgm:pt>
    <dgm:pt modelId="{FC4E895A-5CB6-4776-9D34-BC12EF08CF61}" type="pres">
      <dgm:prSet presAssocID="{1F8E4B7B-3190-492B-BA7B-9B52CE7D79B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672531-8C33-499F-A8B8-1F76FA72B8E1}" type="pres">
      <dgm:prSet presAssocID="{B179D74B-D7BA-4ED1-A72F-D0DA76E8417A}" presName="centerShape" presStyleLbl="node0" presStyleIdx="0" presStyleCnt="1" custScaleX="265065" custScaleY="151904" custLinFactNeighborX="890" custLinFactNeighborY="-3737"/>
      <dgm:spPr/>
      <dgm:t>
        <a:bodyPr/>
        <a:lstStyle/>
        <a:p>
          <a:endParaRPr lang="ru-RU"/>
        </a:p>
      </dgm:t>
    </dgm:pt>
    <dgm:pt modelId="{2CB797D3-131D-4B40-8D1C-3C0BCCD4E26A}" type="pres">
      <dgm:prSet presAssocID="{607EE9E9-D002-42FE-B74D-D945412804DF}" presName="Name9" presStyleLbl="parChTrans1D2" presStyleIdx="0" presStyleCnt="9"/>
      <dgm:spPr/>
      <dgm:t>
        <a:bodyPr/>
        <a:lstStyle/>
        <a:p>
          <a:endParaRPr lang="ru-RU"/>
        </a:p>
      </dgm:t>
    </dgm:pt>
    <dgm:pt modelId="{9C4E9843-91FB-4B66-AD05-A718EA51A920}" type="pres">
      <dgm:prSet presAssocID="{607EE9E9-D002-42FE-B74D-D945412804DF}" presName="connTx" presStyleLbl="parChTrans1D2" presStyleIdx="0" presStyleCnt="9"/>
      <dgm:spPr/>
      <dgm:t>
        <a:bodyPr/>
        <a:lstStyle/>
        <a:p>
          <a:endParaRPr lang="ru-RU"/>
        </a:p>
      </dgm:t>
    </dgm:pt>
    <dgm:pt modelId="{9F81A141-1B04-4A03-B238-37F7A90993F2}" type="pres">
      <dgm:prSet presAssocID="{065A3735-5D80-4FA3-B867-379611BFBD38}" presName="node" presStyleLbl="node1" presStyleIdx="0" presStyleCnt="9" custScaleX="145447" custScaleY="145447" custRadScaleRad="149529" custRadScaleInc="-377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AFAD6-9784-476C-B26A-F6CCAEF2A753}" type="pres">
      <dgm:prSet presAssocID="{11E86306-1FA3-4165-81CF-E5CFBAACAB41}" presName="Name9" presStyleLbl="parChTrans1D2" presStyleIdx="1" presStyleCnt="9"/>
      <dgm:spPr/>
      <dgm:t>
        <a:bodyPr/>
        <a:lstStyle/>
        <a:p>
          <a:endParaRPr lang="ru-RU"/>
        </a:p>
      </dgm:t>
    </dgm:pt>
    <dgm:pt modelId="{6C400A76-512C-4622-ABC7-4A7262143CD7}" type="pres">
      <dgm:prSet presAssocID="{11E86306-1FA3-4165-81CF-E5CFBAACAB41}" presName="connTx" presStyleLbl="parChTrans1D2" presStyleIdx="1" presStyleCnt="9"/>
      <dgm:spPr/>
      <dgm:t>
        <a:bodyPr/>
        <a:lstStyle/>
        <a:p>
          <a:endParaRPr lang="ru-RU"/>
        </a:p>
      </dgm:t>
    </dgm:pt>
    <dgm:pt modelId="{30E7B6AA-B589-42F5-B263-2F67E7BFE06E}" type="pres">
      <dgm:prSet presAssocID="{1B234536-2071-46C6-A491-AF4B1A3F9FEB}" presName="node" presStyleLbl="node1" presStyleIdx="1" presStyleCnt="9" custScaleX="145447" custScaleY="126627" custRadScaleRad="97042" custRadScaleInc="-2137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479B8-58DF-48DD-AC0B-D0C5FC6877CB}" type="pres">
      <dgm:prSet presAssocID="{7FE7A46F-F120-46C2-8441-BB1D9BA17B40}" presName="Name9" presStyleLbl="parChTrans1D2" presStyleIdx="2" presStyleCnt="9"/>
      <dgm:spPr/>
      <dgm:t>
        <a:bodyPr/>
        <a:lstStyle/>
        <a:p>
          <a:endParaRPr lang="ru-RU"/>
        </a:p>
      </dgm:t>
    </dgm:pt>
    <dgm:pt modelId="{6CEA8AA8-969F-4D16-AA37-493DEC7B2497}" type="pres">
      <dgm:prSet presAssocID="{7FE7A46F-F120-46C2-8441-BB1D9BA17B40}" presName="connTx" presStyleLbl="parChTrans1D2" presStyleIdx="2" presStyleCnt="9"/>
      <dgm:spPr/>
      <dgm:t>
        <a:bodyPr/>
        <a:lstStyle/>
        <a:p>
          <a:endParaRPr lang="ru-RU"/>
        </a:p>
      </dgm:t>
    </dgm:pt>
    <dgm:pt modelId="{A6529843-AF44-44C9-93DF-E3B0991FDD04}" type="pres">
      <dgm:prSet presAssocID="{C6A1BDBE-B799-45DE-8DF1-D0A56A293435}" presName="node" presStyleLbl="node1" presStyleIdx="2" presStyleCnt="9" custScaleX="145447" custScaleY="145447" custRadScaleRad="116725" custRadScaleInc="-198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1C879-ADD1-46CE-9D67-364F5ECE1CD3}" type="pres">
      <dgm:prSet presAssocID="{8AB6F3CB-D047-4C8E-B920-0BDFB57A2588}" presName="Name9" presStyleLbl="parChTrans1D2" presStyleIdx="3" presStyleCnt="9"/>
      <dgm:spPr/>
      <dgm:t>
        <a:bodyPr/>
        <a:lstStyle/>
        <a:p>
          <a:endParaRPr lang="ru-RU"/>
        </a:p>
      </dgm:t>
    </dgm:pt>
    <dgm:pt modelId="{62ECBD28-2110-4395-8718-5D140BE52464}" type="pres">
      <dgm:prSet presAssocID="{8AB6F3CB-D047-4C8E-B920-0BDFB57A2588}" presName="connTx" presStyleLbl="parChTrans1D2" presStyleIdx="3" presStyleCnt="9"/>
      <dgm:spPr/>
      <dgm:t>
        <a:bodyPr/>
        <a:lstStyle/>
        <a:p>
          <a:endParaRPr lang="ru-RU"/>
        </a:p>
      </dgm:t>
    </dgm:pt>
    <dgm:pt modelId="{5A8679B6-7689-4D75-A7A5-C24CDE107484}" type="pres">
      <dgm:prSet presAssocID="{84FA42E0-3171-4CBA-9E87-E80A4C844FE3}" presName="node" presStyleLbl="node1" presStyleIdx="3" presStyleCnt="9" custScaleX="191754" custScaleY="166964" custRadScaleRad="153542" custRadScaleInc="-199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A442AC-CDA8-474B-92EE-3D632F0EC957}" type="pres">
      <dgm:prSet presAssocID="{850BDB31-7899-47A8-8A8D-2651EE81DB1C}" presName="Name9" presStyleLbl="parChTrans1D2" presStyleIdx="4" presStyleCnt="9"/>
      <dgm:spPr/>
      <dgm:t>
        <a:bodyPr/>
        <a:lstStyle/>
        <a:p>
          <a:endParaRPr lang="ru-RU"/>
        </a:p>
      </dgm:t>
    </dgm:pt>
    <dgm:pt modelId="{B6C2774B-CEC3-4885-8925-9AD4E72E39CE}" type="pres">
      <dgm:prSet presAssocID="{850BDB31-7899-47A8-8A8D-2651EE81DB1C}" presName="connTx" presStyleLbl="parChTrans1D2" presStyleIdx="4" presStyleCnt="9"/>
      <dgm:spPr/>
      <dgm:t>
        <a:bodyPr/>
        <a:lstStyle/>
        <a:p>
          <a:endParaRPr lang="ru-RU"/>
        </a:p>
      </dgm:t>
    </dgm:pt>
    <dgm:pt modelId="{D418F6EB-147F-4047-B751-E8166DE58772}" type="pres">
      <dgm:prSet presAssocID="{948D7AA2-6A07-4029-958A-456C6A888F0B}" presName="node" presStyleLbl="node1" presStyleIdx="4" presStyleCnt="9" custScaleX="145447" custScaleY="145447" custRadScaleRad="150073" custRadScaleInc="-242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11FC-7971-4430-8A28-1798A91448B2}" type="pres">
      <dgm:prSet presAssocID="{F986B101-2D04-4E3D-8735-12066002DCA2}" presName="Name9" presStyleLbl="parChTrans1D2" presStyleIdx="5" presStyleCnt="9"/>
      <dgm:spPr/>
      <dgm:t>
        <a:bodyPr/>
        <a:lstStyle/>
        <a:p>
          <a:endParaRPr lang="ru-RU"/>
        </a:p>
      </dgm:t>
    </dgm:pt>
    <dgm:pt modelId="{DF6EDE72-0B1B-4A13-B586-C939D94F44B0}" type="pres">
      <dgm:prSet presAssocID="{F986B101-2D04-4E3D-8735-12066002DCA2}" presName="connTx" presStyleLbl="parChTrans1D2" presStyleIdx="5" presStyleCnt="9"/>
      <dgm:spPr/>
      <dgm:t>
        <a:bodyPr/>
        <a:lstStyle/>
        <a:p>
          <a:endParaRPr lang="ru-RU"/>
        </a:p>
      </dgm:t>
    </dgm:pt>
    <dgm:pt modelId="{B73BB58B-01B7-42F4-9905-9F1B2B2B2E86}" type="pres">
      <dgm:prSet presAssocID="{D3913F27-E24C-40CD-AFE9-DDAE93138E32}" presName="node" presStyleLbl="node1" presStyleIdx="5" presStyleCnt="9" custScaleX="160786" custScaleY="145447" custRadScaleRad="100507" custRadScaleInc="-271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11171-4868-4B1B-8C84-7AFE7DA92B72}" type="pres">
      <dgm:prSet presAssocID="{A2E5F42E-C718-432A-8A41-71BF82BBE18E}" presName="Name9" presStyleLbl="parChTrans1D2" presStyleIdx="6" presStyleCnt="9"/>
      <dgm:spPr/>
      <dgm:t>
        <a:bodyPr/>
        <a:lstStyle/>
        <a:p>
          <a:endParaRPr lang="ru-RU"/>
        </a:p>
      </dgm:t>
    </dgm:pt>
    <dgm:pt modelId="{5514A104-9BD3-4559-9BDA-E17D63A5FAED}" type="pres">
      <dgm:prSet presAssocID="{A2E5F42E-C718-432A-8A41-71BF82BBE18E}" presName="connTx" presStyleLbl="parChTrans1D2" presStyleIdx="6" presStyleCnt="9"/>
      <dgm:spPr/>
      <dgm:t>
        <a:bodyPr/>
        <a:lstStyle/>
        <a:p>
          <a:endParaRPr lang="ru-RU"/>
        </a:p>
      </dgm:t>
    </dgm:pt>
    <dgm:pt modelId="{9779251D-D94F-458D-8625-FA8430489ABD}" type="pres">
      <dgm:prSet presAssocID="{052F7232-50DC-44E8-9F5D-8FEEAEB86E33}" presName="node" presStyleLbl="node1" presStyleIdx="6" presStyleCnt="9" custScaleX="175810" custScaleY="145447" custRadScaleRad="103926" custRadScaleInc="-115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04AD7-3C30-42FD-9169-981E636C19E5}" type="pres">
      <dgm:prSet presAssocID="{4199C120-FE21-41AC-9A33-F6885A63D66E}" presName="Name9" presStyleLbl="parChTrans1D2" presStyleIdx="7" presStyleCnt="9"/>
      <dgm:spPr/>
      <dgm:t>
        <a:bodyPr/>
        <a:lstStyle/>
        <a:p>
          <a:endParaRPr lang="ru-RU"/>
        </a:p>
      </dgm:t>
    </dgm:pt>
    <dgm:pt modelId="{ACABAC21-A12D-4CBC-B952-3A73C95768F1}" type="pres">
      <dgm:prSet presAssocID="{4199C120-FE21-41AC-9A33-F6885A63D66E}" presName="connTx" presStyleLbl="parChTrans1D2" presStyleIdx="7" presStyleCnt="9"/>
      <dgm:spPr/>
      <dgm:t>
        <a:bodyPr/>
        <a:lstStyle/>
        <a:p>
          <a:endParaRPr lang="ru-RU"/>
        </a:p>
      </dgm:t>
    </dgm:pt>
    <dgm:pt modelId="{21AB2C71-7445-44F1-88DA-8920B87614F7}" type="pres">
      <dgm:prSet presAssocID="{C3B366E1-35BE-4501-9211-79E56F24F0B1}" presName="node" presStyleLbl="node1" presStyleIdx="7" presStyleCnt="9" custScaleX="145447" custScaleY="145447" custRadScaleRad="152339" custRadScaleInc="-141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0B3AF-C0AA-49DA-AFC8-E34F4F683A19}" type="pres">
      <dgm:prSet presAssocID="{4FCD531A-65B0-476D-9C08-C5BFDF3A63D2}" presName="Name9" presStyleLbl="parChTrans1D2" presStyleIdx="8" presStyleCnt="9"/>
      <dgm:spPr/>
      <dgm:t>
        <a:bodyPr/>
        <a:lstStyle/>
        <a:p>
          <a:endParaRPr lang="ru-RU"/>
        </a:p>
      </dgm:t>
    </dgm:pt>
    <dgm:pt modelId="{4E608306-4B90-4682-8967-09D8F74FF2A5}" type="pres">
      <dgm:prSet presAssocID="{4FCD531A-65B0-476D-9C08-C5BFDF3A63D2}" presName="connTx" presStyleLbl="parChTrans1D2" presStyleIdx="8" presStyleCnt="9"/>
      <dgm:spPr/>
      <dgm:t>
        <a:bodyPr/>
        <a:lstStyle/>
        <a:p>
          <a:endParaRPr lang="ru-RU"/>
        </a:p>
      </dgm:t>
    </dgm:pt>
    <dgm:pt modelId="{ACD96398-808A-478B-AAE7-E0C47C88C93B}" type="pres">
      <dgm:prSet presAssocID="{5C548008-87F6-4303-B2A4-047A750B3D63}" presName="node" presStyleLbl="node1" presStyleIdx="8" presStyleCnt="9" custScaleX="150186" custScaleY="128430" custRadScaleRad="131348" custRadScaleInc="-137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CC519B-3654-49C7-866D-91000212BC6A}" srcId="{B179D74B-D7BA-4ED1-A72F-D0DA76E8417A}" destId="{065A3735-5D80-4FA3-B867-379611BFBD38}" srcOrd="0" destOrd="0" parTransId="{607EE9E9-D002-42FE-B74D-D945412804DF}" sibTransId="{44CB75F3-3FAE-4B6F-BF71-2569BC52F44B}"/>
    <dgm:cxn modelId="{D009E6C2-476D-4758-835D-689F39B9F8A2}" type="presOf" srcId="{7FE7A46F-F120-46C2-8441-BB1D9BA17B40}" destId="{6CEA8AA8-969F-4D16-AA37-493DEC7B2497}" srcOrd="1" destOrd="0" presId="urn:microsoft.com/office/officeart/2005/8/layout/radial1"/>
    <dgm:cxn modelId="{200B897E-9CF0-4207-AC64-D913A5374E21}" type="presOf" srcId="{7FE7A46F-F120-46C2-8441-BB1D9BA17B40}" destId="{6CE479B8-58DF-48DD-AC0B-D0C5FC6877CB}" srcOrd="0" destOrd="0" presId="urn:microsoft.com/office/officeart/2005/8/layout/radial1"/>
    <dgm:cxn modelId="{9F3DBE46-350C-4F88-8B8A-CD328D61D441}" type="presOf" srcId="{1B234536-2071-46C6-A491-AF4B1A3F9FEB}" destId="{30E7B6AA-B589-42F5-B263-2F67E7BFE06E}" srcOrd="0" destOrd="0" presId="urn:microsoft.com/office/officeart/2005/8/layout/radial1"/>
    <dgm:cxn modelId="{2039948C-5B83-442F-B259-F4B9C431AE0F}" type="presOf" srcId="{A2E5F42E-C718-432A-8A41-71BF82BBE18E}" destId="{5514A104-9BD3-4559-9BDA-E17D63A5FAED}" srcOrd="1" destOrd="0" presId="urn:microsoft.com/office/officeart/2005/8/layout/radial1"/>
    <dgm:cxn modelId="{874966A1-FCDE-44D2-AB08-39FAE108830F}" type="presOf" srcId="{A2E5F42E-C718-432A-8A41-71BF82BBE18E}" destId="{BC211171-4868-4B1B-8C84-7AFE7DA92B72}" srcOrd="0" destOrd="0" presId="urn:microsoft.com/office/officeart/2005/8/layout/radial1"/>
    <dgm:cxn modelId="{D6AA4B69-1172-42AD-8612-531EC0936EF3}" type="presOf" srcId="{5C548008-87F6-4303-B2A4-047A750B3D63}" destId="{ACD96398-808A-478B-AAE7-E0C47C88C93B}" srcOrd="0" destOrd="0" presId="urn:microsoft.com/office/officeart/2005/8/layout/radial1"/>
    <dgm:cxn modelId="{2EEFB765-1F54-458E-8674-40F22C9AD782}" type="presOf" srcId="{4FCD531A-65B0-476D-9C08-C5BFDF3A63D2}" destId="{AF80B3AF-C0AA-49DA-AFC8-E34F4F683A19}" srcOrd="0" destOrd="0" presId="urn:microsoft.com/office/officeart/2005/8/layout/radial1"/>
    <dgm:cxn modelId="{8A41E9D3-8935-4B35-9F21-98ADC74818A4}" type="presOf" srcId="{11E86306-1FA3-4165-81CF-E5CFBAACAB41}" destId="{D23AFAD6-9784-476C-B26A-F6CCAEF2A753}" srcOrd="0" destOrd="0" presId="urn:microsoft.com/office/officeart/2005/8/layout/radial1"/>
    <dgm:cxn modelId="{88F3718E-8152-49EA-A554-EA9DD8DF4182}" type="presOf" srcId="{84FA42E0-3171-4CBA-9E87-E80A4C844FE3}" destId="{5A8679B6-7689-4D75-A7A5-C24CDE107484}" srcOrd="0" destOrd="0" presId="urn:microsoft.com/office/officeart/2005/8/layout/radial1"/>
    <dgm:cxn modelId="{DB3F0691-FF13-48C6-9C01-15F7AD9D546D}" type="presOf" srcId="{8AB6F3CB-D047-4C8E-B920-0BDFB57A2588}" destId="{62ECBD28-2110-4395-8718-5D140BE52464}" srcOrd="1" destOrd="0" presId="urn:microsoft.com/office/officeart/2005/8/layout/radial1"/>
    <dgm:cxn modelId="{D85264E3-9117-4119-B98B-48C5328DB343}" srcId="{B179D74B-D7BA-4ED1-A72F-D0DA76E8417A}" destId="{84FA42E0-3171-4CBA-9E87-E80A4C844FE3}" srcOrd="3" destOrd="0" parTransId="{8AB6F3CB-D047-4C8E-B920-0BDFB57A2588}" sibTransId="{8ECB2E2B-7E53-417D-BCDE-DA522F6C8195}"/>
    <dgm:cxn modelId="{336802D3-A173-40B9-9CD8-5FDC66303369}" type="presOf" srcId="{B179D74B-D7BA-4ED1-A72F-D0DA76E8417A}" destId="{22672531-8C33-499F-A8B8-1F76FA72B8E1}" srcOrd="0" destOrd="0" presId="urn:microsoft.com/office/officeart/2005/8/layout/radial1"/>
    <dgm:cxn modelId="{EE5ED6C8-3C2A-4568-8D0F-8E9F80CDB84E}" srcId="{B179D74B-D7BA-4ED1-A72F-D0DA76E8417A}" destId="{948D7AA2-6A07-4029-958A-456C6A888F0B}" srcOrd="4" destOrd="0" parTransId="{850BDB31-7899-47A8-8A8D-2651EE81DB1C}" sibTransId="{5E26D90B-22ED-4AB4-8D07-24D8137BEB98}"/>
    <dgm:cxn modelId="{2840EBC5-2032-4EA2-9328-FC1509E14575}" type="presOf" srcId="{F986B101-2D04-4E3D-8735-12066002DCA2}" destId="{E5D811FC-7971-4430-8A28-1798A91448B2}" srcOrd="0" destOrd="0" presId="urn:microsoft.com/office/officeart/2005/8/layout/radial1"/>
    <dgm:cxn modelId="{964364D9-EAFF-4811-875E-475CB246A1E8}" type="presOf" srcId="{065A3735-5D80-4FA3-B867-379611BFBD38}" destId="{9F81A141-1B04-4A03-B238-37F7A90993F2}" srcOrd="0" destOrd="0" presId="urn:microsoft.com/office/officeart/2005/8/layout/radial1"/>
    <dgm:cxn modelId="{AF79D879-0E15-45B6-95EF-27DCDD605404}" type="presOf" srcId="{11E86306-1FA3-4165-81CF-E5CFBAACAB41}" destId="{6C400A76-512C-4622-ABC7-4A7262143CD7}" srcOrd="1" destOrd="0" presId="urn:microsoft.com/office/officeart/2005/8/layout/radial1"/>
    <dgm:cxn modelId="{2894CB6B-E555-4222-AC58-49E5D9134D6A}" type="presOf" srcId="{052F7232-50DC-44E8-9F5D-8FEEAEB86E33}" destId="{9779251D-D94F-458D-8625-FA8430489ABD}" srcOrd="0" destOrd="0" presId="urn:microsoft.com/office/officeart/2005/8/layout/radial1"/>
    <dgm:cxn modelId="{BD42001F-BA5B-4495-9BC0-8A9A4BC25DD6}" type="presOf" srcId="{948D7AA2-6A07-4029-958A-456C6A888F0B}" destId="{D418F6EB-147F-4047-B751-E8166DE58772}" srcOrd="0" destOrd="0" presId="urn:microsoft.com/office/officeart/2005/8/layout/radial1"/>
    <dgm:cxn modelId="{DE627149-CFAF-434C-B0EB-86BDB60E6773}" type="presOf" srcId="{4199C120-FE21-41AC-9A33-F6885A63D66E}" destId="{38A04AD7-3C30-42FD-9169-981E636C19E5}" srcOrd="0" destOrd="0" presId="urn:microsoft.com/office/officeart/2005/8/layout/radial1"/>
    <dgm:cxn modelId="{E4ADF8DE-48A7-46B5-BE95-1919B186DDE4}" type="presOf" srcId="{850BDB31-7899-47A8-8A8D-2651EE81DB1C}" destId="{B6C2774B-CEC3-4885-8925-9AD4E72E39CE}" srcOrd="1" destOrd="0" presId="urn:microsoft.com/office/officeart/2005/8/layout/radial1"/>
    <dgm:cxn modelId="{1CB68A86-77EC-476E-9F61-3FDC690C4C51}" type="presOf" srcId="{4FCD531A-65B0-476D-9C08-C5BFDF3A63D2}" destId="{4E608306-4B90-4682-8967-09D8F74FF2A5}" srcOrd="1" destOrd="0" presId="urn:microsoft.com/office/officeart/2005/8/layout/radial1"/>
    <dgm:cxn modelId="{F69D4CC6-0765-4D6F-9996-3C3C2B31652D}" type="presOf" srcId="{607EE9E9-D002-42FE-B74D-D945412804DF}" destId="{9C4E9843-91FB-4B66-AD05-A718EA51A920}" srcOrd="1" destOrd="0" presId="urn:microsoft.com/office/officeart/2005/8/layout/radial1"/>
    <dgm:cxn modelId="{E206C459-9AAD-4D05-AE7D-7372EB901A26}" type="presOf" srcId="{607EE9E9-D002-42FE-B74D-D945412804DF}" destId="{2CB797D3-131D-4B40-8D1C-3C0BCCD4E26A}" srcOrd="0" destOrd="0" presId="urn:microsoft.com/office/officeart/2005/8/layout/radial1"/>
    <dgm:cxn modelId="{295A0889-8606-4FB9-AADD-2912D1B379C7}" type="presOf" srcId="{4199C120-FE21-41AC-9A33-F6885A63D66E}" destId="{ACABAC21-A12D-4CBC-B952-3A73C95768F1}" srcOrd="1" destOrd="0" presId="urn:microsoft.com/office/officeart/2005/8/layout/radial1"/>
    <dgm:cxn modelId="{94179C15-8BCE-4648-878D-2FDA92C3F688}" srcId="{B179D74B-D7BA-4ED1-A72F-D0DA76E8417A}" destId="{1B234536-2071-46C6-A491-AF4B1A3F9FEB}" srcOrd="1" destOrd="0" parTransId="{11E86306-1FA3-4165-81CF-E5CFBAACAB41}" sibTransId="{1EE3D30F-5CA2-4829-8D39-76AE15AD5942}"/>
    <dgm:cxn modelId="{B962FDDC-1308-4170-AD73-3A80F60528D7}" type="presOf" srcId="{F986B101-2D04-4E3D-8735-12066002DCA2}" destId="{DF6EDE72-0B1B-4A13-B586-C939D94F44B0}" srcOrd="1" destOrd="0" presId="urn:microsoft.com/office/officeart/2005/8/layout/radial1"/>
    <dgm:cxn modelId="{7589E3DE-1760-4185-9416-C1CD40C10CB5}" type="presOf" srcId="{C3B366E1-35BE-4501-9211-79E56F24F0B1}" destId="{21AB2C71-7445-44F1-88DA-8920B87614F7}" srcOrd="0" destOrd="0" presId="urn:microsoft.com/office/officeart/2005/8/layout/radial1"/>
    <dgm:cxn modelId="{4313BD69-04A6-4E46-8FB6-23D7AF2708CB}" srcId="{1F8E4B7B-3190-492B-BA7B-9B52CE7D79BE}" destId="{DBC03FA0-7E26-4D2E-8FF6-171685372291}" srcOrd="2" destOrd="0" parTransId="{92FFF3DE-E73E-4663-86A8-2DBD2094D9B0}" sibTransId="{06C19E92-E88B-4BBA-A422-996B99095ACD}"/>
    <dgm:cxn modelId="{0C54324F-1066-4063-BD98-10FA302321B9}" type="presOf" srcId="{C6A1BDBE-B799-45DE-8DF1-D0A56A293435}" destId="{A6529843-AF44-44C9-93DF-E3B0991FDD04}" srcOrd="0" destOrd="0" presId="urn:microsoft.com/office/officeart/2005/8/layout/radial1"/>
    <dgm:cxn modelId="{AF4A77ED-8AB1-4F56-8546-9E9DD2A74E0E}" type="presOf" srcId="{850BDB31-7899-47A8-8A8D-2651EE81DB1C}" destId="{A5A442AC-CDA8-474B-92EE-3D632F0EC957}" srcOrd="0" destOrd="0" presId="urn:microsoft.com/office/officeart/2005/8/layout/radial1"/>
    <dgm:cxn modelId="{452DE7E2-BFBD-4189-B0C1-D4F58042CF44}" srcId="{B179D74B-D7BA-4ED1-A72F-D0DA76E8417A}" destId="{052F7232-50DC-44E8-9F5D-8FEEAEB86E33}" srcOrd="6" destOrd="0" parTransId="{A2E5F42E-C718-432A-8A41-71BF82BBE18E}" sibTransId="{71ADD2D1-68BE-4C39-A17E-3E7AC1D147F0}"/>
    <dgm:cxn modelId="{67B53CC9-EAD6-4807-A826-60948956F288}" srcId="{B179D74B-D7BA-4ED1-A72F-D0DA76E8417A}" destId="{D3913F27-E24C-40CD-AFE9-DDAE93138E32}" srcOrd="5" destOrd="0" parTransId="{F986B101-2D04-4E3D-8735-12066002DCA2}" sibTransId="{CB8E9DCB-886A-4917-B75A-D6CABEF1A2D5}"/>
    <dgm:cxn modelId="{A3B9D9F8-E29D-4D56-8829-B958BC9CF76C}" type="presOf" srcId="{8AB6F3CB-D047-4C8E-B920-0BDFB57A2588}" destId="{1BB1C879-ADD1-46CE-9D67-364F5ECE1CD3}" srcOrd="0" destOrd="0" presId="urn:microsoft.com/office/officeart/2005/8/layout/radial1"/>
    <dgm:cxn modelId="{FB20F822-177B-4BA5-8D63-A940CF701DD6}" srcId="{1F8E4B7B-3190-492B-BA7B-9B52CE7D79BE}" destId="{B179D74B-D7BA-4ED1-A72F-D0DA76E8417A}" srcOrd="0" destOrd="0" parTransId="{2593081F-B3F6-458C-9839-9366C7AB704F}" sibTransId="{C467CE14-FCF4-4A26-A9B5-33DBF19BA512}"/>
    <dgm:cxn modelId="{D015EBAF-0B0F-4D0A-8F07-38D39946D720}" srcId="{B179D74B-D7BA-4ED1-A72F-D0DA76E8417A}" destId="{C6A1BDBE-B799-45DE-8DF1-D0A56A293435}" srcOrd="2" destOrd="0" parTransId="{7FE7A46F-F120-46C2-8441-BB1D9BA17B40}" sibTransId="{B358B0F7-9D28-4C8F-9C22-734A2FEDCC8D}"/>
    <dgm:cxn modelId="{65358216-7068-4C6B-8F44-252FF8C354E3}" type="presOf" srcId="{1F8E4B7B-3190-492B-BA7B-9B52CE7D79BE}" destId="{FC4E895A-5CB6-4776-9D34-BC12EF08CF61}" srcOrd="0" destOrd="0" presId="urn:microsoft.com/office/officeart/2005/8/layout/radial1"/>
    <dgm:cxn modelId="{CA1C893D-4E81-4A6A-962B-29F0F80CA734}" srcId="{1F8E4B7B-3190-492B-BA7B-9B52CE7D79BE}" destId="{D2A07A65-58D8-46E0-8783-1460363768E9}" srcOrd="3" destOrd="0" parTransId="{6B32A33D-1E03-45FD-9F67-F9B98213A842}" sibTransId="{FF171C78-8963-496A-9639-0F9B486FD656}"/>
    <dgm:cxn modelId="{6A877093-F9F7-4A42-AD6B-C045D87DD116}" srcId="{B179D74B-D7BA-4ED1-A72F-D0DA76E8417A}" destId="{5C548008-87F6-4303-B2A4-047A750B3D63}" srcOrd="8" destOrd="0" parTransId="{4FCD531A-65B0-476D-9C08-C5BFDF3A63D2}" sibTransId="{7DAC10EC-D939-4A15-95B0-38AA2582DFCE}"/>
    <dgm:cxn modelId="{1B2D08A9-FD2B-4C26-B84F-A6C6038E479D}" srcId="{B179D74B-D7BA-4ED1-A72F-D0DA76E8417A}" destId="{C3B366E1-35BE-4501-9211-79E56F24F0B1}" srcOrd="7" destOrd="0" parTransId="{4199C120-FE21-41AC-9A33-F6885A63D66E}" sibTransId="{AB4F022C-2B6F-4D5A-8949-0266BBDB6FAD}"/>
    <dgm:cxn modelId="{7901C25E-EC4B-46B1-AC48-D75128848E9E}" srcId="{1F8E4B7B-3190-492B-BA7B-9B52CE7D79BE}" destId="{AAFBD02D-3B62-4A52-906C-8057089BAC7D}" srcOrd="1" destOrd="0" parTransId="{9B22847A-F99E-481C-B2F6-30A6A4883FCD}" sibTransId="{748995BC-802E-45A6-A922-9C0060138D50}"/>
    <dgm:cxn modelId="{4D35D299-8C6B-4CC5-A01D-073596175E4B}" type="presOf" srcId="{D3913F27-E24C-40CD-AFE9-DDAE93138E32}" destId="{B73BB58B-01B7-42F4-9905-9F1B2B2B2E86}" srcOrd="0" destOrd="0" presId="urn:microsoft.com/office/officeart/2005/8/layout/radial1"/>
    <dgm:cxn modelId="{D94F94DC-A514-4B5F-A80C-00C3C6B4F821}" type="presParOf" srcId="{FC4E895A-5CB6-4776-9D34-BC12EF08CF61}" destId="{22672531-8C33-499F-A8B8-1F76FA72B8E1}" srcOrd="0" destOrd="0" presId="urn:microsoft.com/office/officeart/2005/8/layout/radial1"/>
    <dgm:cxn modelId="{1A1A2E20-E482-49FA-9F3C-B35F2A38BB02}" type="presParOf" srcId="{FC4E895A-5CB6-4776-9D34-BC12EF08CF61}" destId="{2CB797D3-131D-4B40-8D1C-3C0BCCD4E26A}" srcOrd="1" destOrd="0" presId="urn:microsoft.com/office/officeart/2005/8/layout/radial1"/>
    <dgm:cxn modelId="{80304F4A-83A3-431B-A581-7585AFFFC6D6}" type="presParOf" srcId="{2CB797D3-131D-4B40-8D1C-3C0BCCD4E26A}" destId="{9C4E9843-91FB-4B66-AD05-A718EA51A920}" srcOrd="0" destOrd="0" presId="urn:microsoft.com/office/officeart/2005/8/layout/radial1"/>
    <dgm:cxn modelId="{7D4800B3-4A42-4F24-93B8-135DF4E92232}" type="presParOf" srcId="{FC4E895A-5CB6-4776-9D34-BC12EF08CF61}" destId="{9F81A141-1B04-4A03-B238-37F7A90993F2}" srcOrd="2" destOrd="0" presId="urn:microsoft.com/office/officeart/2005/8/layout/radial1"/>
    <dgm:cxn modelId="{A8FDB1F2-ECF7-4E0C-9D15-DB21BCEEBF7C}" type="presParOf" srcId="{FC4E895A-5CB6-4776-9D34-BC12EF08CF61}" destId="{D23AFAD6-9784-476C-B26A-F6CCAEF2A753}" srcOrd="3" destOrd="0" presId="urn:microsoft.com/office/officeart/2005/8/layout/radial1"/>
    <dgm:cxn modelId="{39C4B09F-2F32-467E-B3B7-A08CB00491F3}" type="presParOf" srcId="{D23AFAD6-9784-476C-B26A-F6CCAEF2A753}" destId="{6C400A76-512C-4622-ABC7-4A7262143CD7}" srcOrd="0" destOrd="0" presId="urn:microsoft.com/office/officeart/2005/8/layout/radial1"/>
    <dgm:cxn modelId="{69E3735B-458A-41AF-8EF1-BEFB951A3348}" type="presParOf" srcId="{FC4E895A-5CB6-4776-9D34-BC12EF08CF61}" destId="{30E7B6AA-B589-42F5-B263-2F67E7BFE06E}" srcOrd="4" destOrd="0" presId="urn:microsoft.com/office/officeart/2005/8/layout/radial1"/>
    <dgm:cxn modelId="{0E2CBA8D-67AC-4C1B-ADAF-4442AE42AAEE}" type="presParOf" srcId="{FC4E895A-5CB6-4776-9D34-BC12EF08CF61}" destId="{6CE479B8-58DF-48DD-AC0B-D0C5FC6877CB}" srcOrd="5" destOrd="0" presId="urn:microsoft.com/office/officeart/2005/8/layout/radial1"/>
    <dgm:cxn modelId="{88A967E3-7A94-49E8-9C4A-D61A63FA814E}" type="presParOf" srcId="{6CE479B8-58DF-48DD-AC0B-D0C5FC6877CB}" destId="{6CEA8AA8-969F-4D16-AA37-493DEC7B2497}" srcOrd="0" destOrd="0" presId="urn:microsoft.com/office/officeart/2005/8/layout/radial1"/>
    <dgm:cxn modelId="{72BF1C6D-D387-4FE8-87E0-3D7018F0FD95}" type="presParOf" srcId="{FC4E895A-5CB6-4776-9D34-BC12EF08CF61}" destId="{A6529843-AF44-44C9-93DF-E3B0991FDD04}" srcOrd="6" destOrd="0" presId="urn:microsoft.com/office/officeart/2005/8/layout/radial1"/>
    <dgm:cxn modelId="{785B6E7E-5BB1-4F89-8362-C24B3E5F3ED0}" type="presParOf" srcId="{FC4E895A-5CB6-4776-9D34-BC12EF08CF61}" destId="{1BB1C879-ADD1-46CE-9D67-364F5ECE1CD3}" srcOrd="7" destOrd="0" presId="urn:microsoft.com/office/officeart/2005/8/layout/radial1"/>
    <dgm:cxn modelId="{82EE815C-9AF9-4A8F-98F7-17D1817703EB}" type="presParOf" srcId="{1BB1C879-ADD1-46CE-9D67-364F5ECE1CD3}" destId="{62ECBD28-2110-4395-8718-5D140BE52464}" srcOrd="0" destOrd="0" presId="urn:microsoft.com/office/officeart/2005/8/layout/radial1"/>
    <dgm:cxn modelId="{D4C04720-73ED-47AF-9629-97DBC3FBBD5F}" type="presParOf" srcId="{FC4E895A-5CB6-4776-9D34-BC12EF08CF61}" destId="{5A8679B6-7689-4D75-A7A5-C24CDE107484}" srcOrd="8" destOrd="0" presId="urn:microsoft.com/office/officeart/2005/8/layout/radial1"/>
    <dgm:cxn modelId="{31AF0800-AA0A-44B4-A075-A16957EA96DB}" type="presParOf" srcId="{FC4E895A-5CB6-4776-9D34-BC12EF08CF61}" destId="{A5A442AC-CDA8-474B-92EE-3D632F0EC957}" srcOrd="9" destOrd="0" presId="urn:microsoft.com/office/officeart/2005/8/layout/radial1"/>
    <dgm:cxn modelId="{CB8B22DA-AABB-4C59-A6C0-D338B75FE057}" type="presParOf" srcId="{A5A442AC-CDA8-474B-92EE-3D632F0EC957}" destId="{B6C2774B-CEC3-4885-8925-9AD4E72E39CE}" srcOrd="0" destOrd="0" presId="urn:microsoft.com/office/officeart/2005/8/layout/radial1"/>
    <dgm:cxn modelId="{7F816D2A-FE52-44D6-AC49-162300B15B7E}" type="presParOf" srcId="{FC4E895A-5CB6-4776-9D34-BC12EF08CF61}" destId="{D418F6EB-147F-4047-B751-E8166DE58772}" srcOrd="10" destOrd="0" presId="urn:microsoft.com/office/officeart/2005/8/layout/radial1"/>
    <dgm:cxn modelId="{AF77567F-A0BD-4AC8-9963-8F04F9731777}" type="presParOf" srcId="{FC4E895A-5CB6-4776-9D34-BC12EF08CF61}" destId="{E5D811FC-7971-4430-8A28-1798A91448B2}" srcOrd="11" destOrd="0" presId="urn:microsoft.com/office/officeart/2005/8/layout/radial1"/>
    <dgm:cxn modelId="{BE47C8B4-D514-4324-82F9-0E393D07C440}" type="presParOf" srcId="{E5D811FC-7971-4430-8A28-1798A91448B2}" destId="{DF6EDE72-0B1B-4A13-B586-C939D94F44B0}" srcOrd="0" destOrd="0" presId="urn:microsoft.com/office/officeart/2005/8/layout/radial1"/>
    <dgm:cxn modelId="{D27B5B70-C05E-48D3-8094-C8D8906B80D1}" type="presParOf" srcId="{FC4E895A-5CB6-4776-9D34-BC12EF08CF61}" destId="{B73BB58B-01B7-42F4-9905-9F1B2B2B2E86}" srcOrd="12" destOrd="0" presId="urn:microsoft.com/office/officeart/2005/8/layout/radial1"/>
    <dgm:cxn modelId="{1F96A8B2-466F-4E5D-B68B-11F819250D0E}" type="presParOf" srcId="{FC4E895A-5CB6-4776-9D34-BC12EF08CF61}" destId="{BC211171-4868-4B1B-8C84-7AFE7DA92B72}" srcOrd="13" destOrd="0" presId="urn:microsoft.com/office/officeart/2005/8/layout/radial1"/>
    <dgm:cxn modelId="{A20EC585-45B6-41AF-9587-7C0D8D57DBE1}" type="presParOf" srcId="{BC211171-4868-4B1B-8C84-7AFE7DA92B72}" destId="{5514A104-9BD3-4559-9BDA-E17D63A5FAED}" srcOrd="0" destOrd="0" presId="urn:microsoft.com/office/officeart/2005/8/layout/radial1"/>
    <dgm:cxn modelId="{49ED678A-18AD-4B6B-B880-F9A6BC4DDE74}" type="presParOf" srcId="{FC4E895A-5CB6-4776-9D34-BC12EF08CF61}" destId="{9779251D-D94F-458D-8625-FA8430489ABD}" srcOrd="14" destOrd="0" presId="urn:microsoft.com/office/officeart/2005/8/layout/radial1"/>
    <dgm:cxn modelId="{55362A20-AF69-413C-B4E8-5BF0C3A70405}" type="presParOf" srcId="{FC4E895A-5CB6-4776-9D34-BC12EF08CF61}" destId="{38A04AD7-3C30-42FD-9169-981E636C19E5}" srcOrd="15" destOrd="0" presId="urn:microsoft.com/office/officeart/2005/8/layout/radial1"/>
    <dgm:cxn modelId="{7D52C16F-40F7-4B56-A5FE-18056492DFC0}" type="presParOf" srcId="{38A04AD7-3C30-42FD-9169-981E636C19E5}" destId="{ACABAC21-A12D-4CBC-B952-3A73C95768F1}" srcOrd="0" destOrd="0" presId="urn:microsoft.com/office/officeart/2005/8/layout/radial1"/>
    <dgm:cxn modelId="{4643072C-6982-4F01-BE87-EB3511377998}" type="presParOf" srcId="{FC4E895A-5CB6-4776-9D34-BC12EF08CF61}" destId="{21AB2C71-7445-44F1-88DA-8920B87614F7}" srcOrd="16" destOrd="0" presId="urn:microsoft.com/office/officeart/2005/8/layout/radial1"/>
    <dgm:cxn modelId="{F101C984-CB76-4C01-807A-97335937DCB8}" type="presParOf" srcId="{FC4E895A-5CB6-4776-9D34-BC12EF08CF61}" destId="{AF80B3AF-C0AA-49DA-AFC8-E34F4F683A19}" srcOrd="17" destOrd="0" presId="urn:microsoft.com/office/officeart/2005/8/layout/radial1"/>
    <dgm:cxn modelId="{9C786DC4-B14D-494D-81B8-907528B8E0C5}" type="presParOf" srcId="{AF80B3AF-C0AA-49DA-AFC8-E34F4F683A19}" destId="{4E608306-4B90-4682-8967-09D8F74FF2A5}" srcOrd="0" destOrd="0" presId="urn:microsoft.com/office/officeart/2005/8/layout/radial1"/>
    <dgm:cxn modelId="{45AE691C-8B5C-4CAD-9384-295E2D074FA5}" type="presParOf" srcId="{FC4E895A-5CB6-4776-9D34-BC12EF08CF61}" destId="{ACD96398-808A-478B-AAE7-E0C47C88C93B}" srcOrd="18" destOrd="0" presId="urn:microsoft.com/office/officeart/2005/8/layout/radial1"/>
  </dgm:cxnLst>
  <dgm:bg>
    <a:gradFill>
      <a:gsLst>
        <a:gs pos="0">
          <a:srgbClr val="FF5050"/>
        </a:gs>
        <a:gs pos="64999">
          <a:srgbClr val="F0EBD5"/>
        </a:gs>
        <a:gs pos="100000">
          <a:srgbClr val="D1C39F"/>
        </a:gs>
      </a:gsLst>
      <a:lin ang="4200000" scaled="0"/>
    </a:gra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A722F6-188B-4FE7-A219-CE06E8ACE2C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AE94DE-19CC-43FA-B241-5D25915D749A}">
      <dgm:prSet phldrT="[Текст]" phldr="1"/>
      <dgm:spPr/>
      <dgm:t>
        <a:bodyPr/>
        <a:lstStyle/>
        <a:p>
          <a:endParaRPr lang="ru-RU" sz="1500" dirty="0"/>
        </a:p>
      </dgm:t>
    </dgm:pt>
    <dgm:pt modelId="{8CF36744-1B91-4F12-A539-88EE4571C73A}" type="parTrans" cxnId="{381BC1C9-E0E5-4C43-8998-02B8D8264A46}">
      <dgm:prSet/>
      <dgm:spPr/>
      <dgm:t>
        <a:bodyPr/>
        <a:lstStyle/>
        <a:p>
          <a:endParaRPr lang="ru-RU"/>
        </a:p>
      </dgm:t>
    </dgm:pt>
    <dgm:pt modelId="{AC30B7C5-9957-488D-9993-4F7320A85B3A}" type="sibTrans" cxnId="{381BC1C9-E0E5-4C43-8998-02B8D8264A46}">
      <dgm:prSet/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/>
        </a:p>
      </dgm:t>
    </dgm:pt>
    <dgm:pt modelId="{4013F517-F084-4A56-8F3E-451EC27ABAF8}">
      <dgm:prSet phldrT="[Текст]" custT="1"/>
      <dgm:spPr/>
      <dgm:t>
        <a:bodyPr/>
        <a:lstStyle/>
        <a:p>
          <a:r>
            <a:rPr lang="ru-RU" sz="19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Информация подготовлена сектором экономики и финансов Администрации Развильненского сельского поселения</a:t>
          </a:r>
          <a:endParaRPr lang="ru-RU" sz="1900" dirty="0"/>
        </a:p>
      </dgm:t>
    </dgm:pt>
    <dgm:pt modelId="{433CF460-89E3-4A14-A2AF-701ED0759F1F}" type="parTrans" cxnId="{69260063-AB63-4F38-8596-920221AEC634}">
      <dgm:prSet/>
      <dgm:spPr/>
      <dgm:t>
        <a:bodyPr/>
        <a:lstStyle/>
        <a:p>
          <a:endParaRPr lang="ru-RU"/>
        </a:p>
      </dgm:t>
    </dgm:pt>
    <dgm:pt modelId="{EF352A6A-0796-4238-B131-944CC707D20A}" type="sibTrans" cxnId="{69260063-AB63-4F38-8596-920221AEC634}">
      <dgm:prSet/>
      <dgm:spPr/>
      <dgm:t>
        <a:bodyPr/>
        <a:lstStyle/>
        <a:p>
          <a:endParaRPr lang="ru-RU"/>
        </a:p>
      </dgm:t>
    </dgm:pt>
    <dgm:pt modelId="{B166CA45-E1E4-4861-B4A9-4815B1B623BC}">
      <dgm:prSet phldrT="[Текст]" phldr="1"/>
      <dgm:spPr/>
      <dgm:t>
        <a:bodyPr/>
        <a:lstStyle/>
        <a:p>
          <a:endParaRPr lang="ru-RU" sz="1200" dirty="0"/>
        </a:p>
      </dgm:t>
    </dgm:pt>
    <dgm:pt modelId="{3D407114-4A7C-4C00-8EB8-CEFB90090DF2}" type="parTrans" cxnId="{B171F054-A2A6-49B9-BD37-6FBDB99EB3BD}">
      <dgm:prSet/>
      <dgm:spPr/>
      <dgm:t>
        <a:bodyPr/>
        <a:lstStyle/>
        <a:p>
          <a:endParaRPr lang="ru-RU"/>
        </a:p>
      </dgm:t>
    </dgm:pt>
    <dgm:pt modelId="{3CEEF58E-E7E5-4E96-9AE4-981385A99306}" type="sibTrans" cxnId="{B171F054-A2A6-49B9-BD37-6FBDB99EB3BD}">
      <dgm:prSet/>
      <dgm:spPr/>
      <dgm:t>
        <a:bodyPr/>
        <a:lstStyle/>
        <a:p>
          <a:endParaRPr lang="ru-RU"/>
        </a:p>
      </dgm:t>
    </dgm:pt>
    <dgm:pt modelId="{B51A0799-9632-4C75-BDFA-8C86B27A9457}">
      <dgm:prSet/>
      <dgm:spPr/>
      <dgm:t>
        <a:bodyPr/>
        <a:lstStyle/>
        <a:p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rPr>
            <a:t>Адрес электронной почты: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rPr>
            <a:t>sp</a:t>
          </a:r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rPr>
            <a:t>30324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rPr>
            <a:t>@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rPr>
            <a:t>donpac.ru</a:t>
          </a:r>
          <a:endParaRPr lang="ru-RU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FD59EE-7F3F-4EF7-A37A-16F675BD72B4}" type="sibTrans" cxnId="{C9D850F3-A950-489F-AF57-B391F2039F62}">
      <dgm:prSet/>
      <dgm:spPr/>
      <dgm:t>
        <a:bodyPr/>
        <a:lstStyle/>
        <a:p>
          <a:endParaRPr lang="ru-RU"/>
        </a:p>
      </dgm:t>
    </dgm:pt>
    <dgm:pt modelId="{AFF2B17D-7B05-461A-92C7-5328E395E280}" type="parTrans" cxnId="{C9D850F3-A950-489F-AF57-B391F2039F62}">
      <dgm:prSet/>
      <dgm:spPr/>
      <dgm:t>
        <a:bodyPr/>
        <a:lstStyle/>
        <a:p>
          <a:endParaRPr lang="ru-RU"/>
        </a:p>
      </dgm:t>
    </dgm:pt>
    <dgm:pt modelId="{2E6542D3-0FA9-4903-B453-F636C8265DF8}">
      <dgm:prSet/>
      <dgm:spPr/>
      <dgm:t>
        <a:bodyPr/>
        <a:lstStyle/>
        <a:p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Наш адрес: 347560, Ростовская область, Песчанокопский район, с.Развильное, пер Пионерский,д.13</a:t>
          </a:r>
        </a:p>
      </dgm:t>
    </dgm:pt>
    <dgm:pt modelId="{0E51CD56-71E9-4E49-AD95-FFE320FD3C92}" type="parTrans" cxnId="{3B02D4E2-CE38-439B-95A5-D81BB8C0CA1B}">
      <dgm:prSet/>
      <dgm:spPr/>
      <dgm:t>
        <a:bodyPr/>
        <a:lstStyle/>
        <a:p>
          <a:endParaRPr lang="ru-RU"/>
        </a:p>
      </dgm:t>
    </dgm:pt>
    <dgm:pt modelId="{9C1AA119-E611-4610-A2B5-75B3FC77DE12}" type="sibTrans" cxnId="{3B02D4E2-CE38-439B-95A5-D81BB8C0CA1B}">
      <dgm:prSet/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/>
        </a:p>
      </dgm:t>
    </dgm:pt>
    <dgm:pt modelId="{C293ACDD-6749-437A-8B40-BD0747D17E18}">
      <dgm:prSet/>
      <dgm:spPr/>
      <dgm:t>
        <a:bodyPr/>
        <a:lstStyle/>
        <a:p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Телефон, факс</a:t>
          </a:r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rPr>
            <a:t> 8(863)9-23-74</a:t>
          </a:r>
        </a:p>
      </dgm:t>
    </dgm:pt>
    <dgm:pt modelId="{34E4D50F-1467-4635-877A-895A95778B43}" type="parTrans" cxnId="{8AD04C21-D8BB-49D8-8C95-FCA3BAB6D5DE}">
      <dgm:prSet/>
      <dgm:spPr/>
      <dgm:t>
        <a:bodyPr/>
        <a:lstStyle/>
        <a:p>
          <a:endParaRPr lang="ru-RU"/>
        </a:p>
      </dgm:t>
    </dgm:pt>
    <dgm:pt modelId="{15D5ABB4-EB96-4314-8EB1-CDC0CAF1F860}" type="sibTrans" cxnId="{8AD04C21-D8BB-49D8-8C95-FCA3BAB6D5DE}">
      <dgm:prSet/>
      <dgm:spPr>
        <a:solidFill>
          <a:srgbClr val="92D050">
            <a:alpha val="90000"/>
          </a:srgbClr>
        </a:solidFill>
      </dgm:spPr>
      <dgm:t>
        <a:bodyPr/>
        <a:lstStyle/>
        <a:p>
          <a:endParaRPr lang="ru-RU"/>
        </a:p>
      </dgm:t>
    </dgm:pt>
    <dgm:pt modelId="{A733E75E-3CE8-4A9E-8726-5E8E19DC1951}" type="pres">
      <dgm:prSet presAssocID="{A9A722F6-188B-4FE7-A219-CE06E8ACE2C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33FFC3-CD83-4110-9F32-AC2D8650DB8D}" type="pres">
      <dgm:prSet presAssocID="{A9A722F6-188B-4FE7-A219-CE06E8ACE2CA}" presName="dummyMaxCanvas" presStyleCnt="0">
        <dgm:presLayoutVars/>
      </dgm:prSet>
      <dgm:spPr/>
    </dgm:pt>
    <dgm:pt modelId="{AE95C480-0F2C-4DB4-861D-451FD8E27EF1}" type="pres">
      <dgm:prSet presAssocID="{A9A722F6-188B-4FE7-A219-CE06E8ACE2CA}" presName="FourNodes_1" presStyleLbl="node1" presStyleIdx="0" presStyleCnt="4" custScaleY="127972" custLinFactNeighborY="209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A7235-6CCD-49E2-823E-0045F2CB6192}" type="pres">
      <dgm:prSet presAssocID="{A9A722F6-188B-4FE7-A219-CE06E8ACE2CA}" presName="FourNodes_2" presStyleLbl="node1" presStyleIdx="1" presStyleCnt="4" custLinFactNeighborX="-935" custLinFactNeighborY="356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88E34-D52C-4678-A7DC-4056588A30F9}" type="pres">
      <dgm:prSet presAssocID="{A9A722F6-188B-4FE7-A219-CE06E8ACE2CA}" presName="FourNodes_3" presStyleLbl="node1" presStyleIdx="2" presStyleCnt="4" custScaleY="76278" custLinFactNeighborX="-256" custLinFactNeighborY="17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A48309-40F5-4BDB-8365-98924992764E}" type="pres">
      <dgm:prSet presAssocID="{A9A722F6-188B-4FE7-A219-CE06E8ACE2CA}" presName="FourNodes_4" presStyleLbl="node1" presStyleIdx="3" presStyleCnt="4" custScaleX="87500" custScaleY="66206" custLinFactNeighborX="4464" custLinFactNeighborY="-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FC17D-537B-4505-9392-A6B6D2DD4128}" type="pres">
      <dgm:prSet presAssocID="{A9A722F6-188B-4FE7-A219-CE06E8ACE2CA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948AD5-3413-4E3A-9C08-1D3269A2A05A}" type="pres">
      <dgm:prSet presAssocID="{A9A722F6-188B-4FE7-A219-CE06E8ACE2CA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F2CC9-1060-4E44-AD7E-87FFBC5E102A}" type="pres">
      <dgm:prSet presAssocID="{A9A722F6-188B-4FE7-A219-CE06E8ACE2CA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D4ABF-3C26-4C3D-B13D-B8C4D052A268}" type="pres">
      <dgm:prSet presAssocID="{A9A722F6-188B-4FE7-A219-CE06E8ACE2CA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94049-A3B5-4D3D-95D9-936B2B969FB2}" type="pres">
      <dgm:prSet presAssocID="{A9A722F6-188B-4FE7-A219-CE06E8ACE2CA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BA26A-762E-446B-A9EF-08DB3ABBB5C9}" type="pres">
      <dgm:prSet presAssocID="{A9A722F6-188B-4FE7-A219-CE06E8ACE2CA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33928-E927-4B0A-93CC-C6C632356517}" type="pres">
      <dgm:prSet presAssocID="{A9A722F6-188B-4FE7-A219-CE06E8ACE2CA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D2DE61-3BE0-4942-8578-8E927C62D99C}" type="presOf" srcId="{A9A722F6-188B-4FE7-A219-CE06E8ACE2CA}" destId="{A733E75E-3CE8-4A9E-8726-5E8E19DC1951}" srcOrd="0" destOrd="0" presId="urn:microsoft.com/office/officeart/2005/8/layout/vProcess5"/>
    <dgm:cxn modelId="{C8DF5938-BCFE-4E5A-AD74-C6E987B29B9F}" type="presOf" srcId="{B166CA45-E1E4-4861-B4A9-4815B1B623BC}" destId="{AE95C480-0F2C-4DB4-861D-451FD8E27EF1}" srcOrd="0" destOrd="2" presId="urn:microsoft.com/office/officeart/2005/8/layout/vProcess5"/>
    <dgm:cxn modelId="{69260063-AB63-4F38-8596-920221AEC634}" srcId="{1FAE94DE-19CC-43FA-B241-5D25915D749A}" destId="{4013F517-F084-4A56-8F3E-451EC27ABAF8}" srcOrd="0" destOrd="0" parTransId="{433CF460-89E3-4A14-A2AF-701ED0759F1F}" sibTransId="{EF352A6A-0796-4238-B131-944CC707D20A}"/>
    <dgm:cxn modelId="{BA124C54-3528-486B-9752-88828B2E8028}" type="presOf" srcId="{1FAE94DE-19CC-43FA-B241-5D25915D749A}" destId="{86DD4ABF-3C26-4C3D-B13D-B8C4D052A268}" srcOrd="1" destOrd="0" presId="urn:microsoft.com/office/officeart/2005/8/layout/vProcess5"/>
    <dgm:cxn modelId="{3AE875A7-2E2E-43C7-8C5B-90127CE4C1DD}" type="presOf" srcId="{B166CA45-E1E4-4861-B4A9-4815B1B623BC}" destId="{86DD4ABF-3C26-4C3D-B13D-B8C4D052A268}" srcOrd="1" destOrd="2" presId="urn:microsoft.com/office/officeart/2005/8/layout/vProcess5"/>
    <dgm:cxn modelId="{3B02D4E2-CE38-439B-95A5-D81BB8C0CA1B}" srcId="{A9A722F6-188B-4FE7-A219-CE06E8ACE2CA}" destId="{2E6542D3-0FA9-4903-B453-F636C8265DF8}" srcOrd="1" destOrd="0" parTransId="{0E51CD56-71E9-4E49-AD95-FFE320FD3C92}" sibTransId="{9C1AA119-E611-4610-A2B5-75B3FC77DE12}"/>
    <dgm:cxn modelId="{AA3EBFA5-87DE-4F84-A83E-A3F89A19CEF5}" type="presOf" srcId="{4013F517-F084-4A56-8F3E-451EC27ABAF8}" destId="{86DD4ABF-3C26-4C3D-B13D-B8C4D052A268}" srcOrd="1" destOrd="1" presId="urn:microsoft.com/office/officeart/2005/8/layout/vProcess5"/>
    <dgm:cxn modelId="{B171F054-A2A6-49B9-BD37-6FBDB99EB3BD}" srcId="{1FAE94DE-19CC-43FA-B241-5D25915D749A}" destId="{B166CA45-E1E4-4861-B4A9-4815B1B623BC}" srcOrd="1" destOrd="0" parTransId="{3D407114-4A7C-4C00-8EB8-CEFB90090DF2}" sibTransId="{3CEEF58E-E7E5-4E96-9AE4-981385A99306}"/>
    <dgm:cxn modelId="{56ED5155-E62B-4604-AD85-7AD348470847}" type="presOf" srcId="{9C1AA119-E611-4610-A2B5-75B3FC77DE12}" destId="{A7948AD5-3413-4E3A-9C08-1D3269A2A05A}" srcOrd="0" destOrd="0" presId="urn:microsoft.com/office/officeart/2005/8/layout/vProcess5"/>
    <dgm:cxn modelId="{9D642134-C7BC-47FC-BB62-34F2A1513B02}" type="presOf" srcId="{AC30B7C5-9957-488D-9993-4F7320A85B3A}" destId="{8E8FC17D-537B-4505-9392-A6B6D2DD4128}" srcOrd="0" destOrd="0" presId="urn:microsoft.com/office/officeart/2005/8/layout/vProcess5"/>
    <dgm:cxn modelId="{8AD04C21-D8BB-49D8-8C95-FCA3BAB6D5DE}" srcId="{A9A722F6-188B-4FE7-A219-CE06E8ACE2CA}" destId="{C293ACDD-6749-437A-8B40-BD0747D17E18}" srcOrd="2" destOrd="0" parTransId="{34E4D50F-1467-4635-877A-895A95778B43}" sibTransId="{15D5ABB4-EB96-4314-8EB1-CDC0CAF1F860}"/>
    <dgm:cxn modelId="{290CE01E-8DC8-4A18-8C17-1300DB6C54BD}" type="presOf" srcId="{B51A0799-9632-4C75-BDFA-8C86B27A9457}" destId="{5BA48309-40F5-4BDB-8365-98924992764E}" srcOrd="0" destOrd="0" presId="urn:microsoft.com/office/officeart/2005/8/layout/vProcess5"/>
    <dgm:cxn modelId="{3592DDCC-F572-4AD7-A27E-015675948D73}" type="presOf" srcId="{B51A0799-9632-4C75-BDFA-8C86B27A9457}" destId="{FE733928-E927-4B0A-93CC-C6C632356517}" srcOrd="1" destOrd="0" presId="urn:microsoft.com/office/officeart/2005/8/layout/vProcess5"/>
    <dgm:cxn modelId="{381BC1C9-E0E5-4C43-8998-02B8D8264A46}" srcId="{A9A722F6-188B-4FE7-A219-CE06E8ACE2CA}" destId="{1FAE94DE-19CC-43FA-B241-5D25915D749A}" srcOrd="0" destOrd="0" parTransId="{8CF36744-1B91-4F12-A539-88EE4571C73A}" sibTransId="{AC30B7C5-9957-488D-9993-4F7320A85B3A}"/>
    <dgm:cxn modelId="{70684FF9-21F2-408B-A1EE-608BB96EA6F6}" type="presOf" srcId="{4013F517-F084-4A56-8F3E-451EC27ABAF8}" destId="{AE95C480-0F2C-4DB4-861D-451FD8E27EF1}" srcOrd="0" destOrd="1" presId="urn:microsoft.com/office/officeart/2005/8/layout/vProcess5"/>
    <dgm:cxn modelId="{46C9AB3B-937B-4B35-9938-02026C9EBDD7}" type="presOf" srcId="{C293ACDD-6749-437A-8B40-BD0747D17E18}" destId="{8D0BA26A-762E-446B-A9EF-08DB3ABBB5C9}" srcOrd="1" destOrd="0" presId="urn:microsoft.com/office/officeart/2005/8/layout/vProcess5"/>
    <dgm:cxn modelId="{C9D850F3-A950-489F-AF57-B391F2039F62}" srcId="{A9A722F6-188B-4FE7-A219-CE06E8ACE2CA}" destId="{B51A0799-9632-4C75-BDFA-8C86B27A9457}" srcOrd="3" destOrd="0" parTransId="{AFF2B17D-7B05-461A-92C7-5328E395E280}" sibTransId="{6DFD59EE-7F3F-4EF7-A37A-16F675BD72B4}"/>
    <dgm:cxn modelId="{449C0633-3265-4784-B060-A986CB7C1442}" type="presOf" srcId="{1FAE94DE-19CC-43FA-B241-5D25915D749A}" destId="{AE95C480-0F2C-4DB4-861D-451FD8E27EF1}" srcOrd="0" destOrd="0" presId="urn:microsoft.com/office/officeart/2005/8/layout/vProcess5"/>
    <dgm:cxn modelId="{1F8285AA-7447-4A3B-B762-7638B3B41C1D}" type="presOf" srcId="{2E6542D3-0FA9-4903-B453-F636C8265DF8}" destId="{55EA7235-6CCD-49E2-823E-0045F2CB6192}" srcOrd="0" destOrd="0" presId="urn:microsoft.com/office/officeart/2005/8/layout/vProcess5"/>
    <dgm:cxn modelId="{3393596D-E303-426F-BF01-A1BCBD289314}" type="presOf" srcId="{C293ACDD-6749-437A-8B40-BD0747D17E18}" destId="{06088E34-D52C-4678-A7DC-4056588A30F9}" srcOrd="0" destOrd="0" presId="urn:microsoft.com/office/officeart/2005/8/layout/vProcess5"/>
    <dgm:cxn modelId="{AE29713A-21A3-4DC3-999F-4FE923779DF3}" type="presOf" srcId="{15D5ABB4-EB96-4314-8EB1-CDC0CAF1F860}" destId="{BA9F2CC9-1060-4E44-AD7E-87FFBC5E102A}" srcOrd="0" destOrd="0" presId="urn:microsoft.com/office/officeart/2005/8/layout/vProcess5"/>
    <dgm:cxn modelId="{67E696FF-709D-4817-8979-70BB9DB7DFC7}" type="presOf" srcId="{2E6542D3-0FA9-4903-B453-F636C8265DF8}" destId="{3D994049-A3B5-4D3D-95D9-936B2B969FB2}" srcOrd="1" destOrd="0" presId="urn:microsoft.com/office/officeart/2005/8/layout/vProcess5"/>
    <dgm:cxn modelId="{B44C40D0-3490-4EDB-A132-49DDE4E1AA98}" type="presParOf" srcId="{A733E75E-3CE8-4A9E-8726-5E8E19DC1951}" destId="{F433FFC3-CD83-4110-9F32-AC2D8650DB8D}" srcOrd="0" destOrd="0" presId="urn:microsoft.com/office/officeart/2005/8/layout/vProcess5"/>
    <dgm:cxn modelId="{E9D1F564-F389-46FD-AC2F-A68281A4A64F}" type="presParOf" srcId="{A733E75E-3CE8-4A9E-8726-5E8E19DC1951}" destId="{AE95C480-0F2C-4DB4-861D-451FD8E27EF1}" srcOrd="1" destOrd="0" presId="urn:microsoft.com/office/officeart/2005/8/layout/vProcess5"/>
    <dgm:cxn modelId="{A507A1CC-2222-4A75-B936-C91D2C0BB4AA}" type="presParOf" srcId="{A733E75E-3CE8-4A9E-8726-5E8E19DC1951}" destId="{55EA7235-6CCD-49E2-823E-0045F2CB6192}" srcOrd="2" destOrd="0" presId="urn:microsoft.com/office/officeart/2005/8/layout/vProcess5"/>
    <dgm:cxn modelId="{38AC2538-D864-4526-8543-D4D4009C006F}" type="presParOf" srcId="{A733E75E-3CE8-4A9E-8726-5E8E19DC1951}" destId="{06088E34-D52C-4678-A7DC-4056588A30F9}" srcOrd="3" destOrd="0" presId="urn:microsoft.com/office/officeart/2005/8/layout/vProcess5"/>
    <dgm:cxn modelId="{43DDB7FA-0B9F-41A3-AB36-6BE76C37E5FA}" type="presParOf" srcId="{A733E75E-3CE8-4A9E-8726-5E8E19DC1951}" destId="{5BA48309-40F5-4BDB-8365-98924992764E}" srcOrd="4" destOrd="0" presId="urn:microsoft.com/office/officeart/2005/8/layout/vProcess5"/>
    <dgm:cxn modelId="{66FFB7E8-BBFB-4FA0-A04C-3C88081A57D8}" type="presParOf" srcId="{A733E75E-3CE8-4A9E-8726-5E8E19DC1951}" destId="{8E8FC17D-537B-4505-9392-A6B6D2DD4128}" srcOrd="5" destOrd="0" presId="urn:microsoft.com/office/officeart/2005/8/layout/vProcess5"/>
    <dgm:cxn modelId="{C6A0A20D-B5C8-4B4A-81DD-257F562AC4C3}" type="presParOf" srcId="{A733E75E-3CE8-4A9E-8726-5E8E19DC1951}" destId="{A7948AD5-3413-4E3A-9C08-1D3269A2A05A}" srcOrd="6" destOrd="0" presId="urn:microsoft.com/office/officeart/2005/8/layout/vProcess5"/>
    <dgm:cxn modelId="{F8BA2C05-36E0-450B-9F67-CFA1CB583317}" type="presParOf" srcId="{A733E75E-3CE8-4A9E-8726-5E8E19DC1951}" destId="{BA9F2CC9-1060-4E44-AD7E-87FFBC5E102A}" srcOrd="7" destOrd="0" presId="urn:microsoft.com/office/officeart/2005/8/layout/vProcess5"/>
    <dgm:cxn modelId="{2CDB1543-EFD7-425F-BF3C-9CCF39EA652F}" type="presParOf" srcId="{A733E75E-3CE8-4A9E-8726-5E8E19DC1951}" destId="{86DD4ABF-3C26-4C3D-B13D-B8C4D052A268}" srcOrd="8" destOrd="0" presId="urn:microsoft.com/office/officeart/2005/8/layout/vProcess5"/>
    <dgm:cxn modelId="{1698EC92-6B20-4CF8-9A94-8B1B236A809A}" type="presParOf" srcId="{A733E75E-3CE8-4A9E-8726-5E8E19DC1951}" destId="{3D994049-A3B5-4D3D-95D9-936B2B969FB2}" srcOrd="9" destOrd="0" presId="urn:microsoft.com/office/officeart/2005/8/layout/vProcess5"/>
    <dgm:cxn modelId="{FD087A48-D0F2-4E0A-9D44-AF46D0F4707F}" type="presParOf" srcId="{A733E75E-3CE8-4A9E-8726-5E8E19DC1951}" destId="{8D0BA26A-762E-446B-A9EF-08DB3ABBB5C9}" srcOrd="10" destOrd="0" presId="urn:microsoft.com/office/officeart/2005/8/layout/vProcess5"/>
    <dgm:cxn modelId="{C9F166B6-94D0-43FB-BC49-25C11BE92B38}" type="presParOf" srcId="{A733E75E-3CE8-4A9E-8726-5E8E19DC1951}" destId="{FE733928-E927-4B0A-93CC-C6C632356517}" srcOrd="11" destOrd="0" presId="urn:microsoft.com/office/officeart/2005/8/layout/vProcess5"/>
  </dgm:cxnLst>
  <dgm:bg>
    <a:gradFill flip="none" rotWithShape="1">
      <a:gsLst>
        <a:gs pos="0">
          <a:srgbClr val="FFFF00"/>
        </a:gs>
        <a:gs pos="64999">
          <a:srgbClr val="F0EBD5"/>
        </a:gs>
        <a:gs pos="100000">
          <a:srgbClr val="D1C39F"/>
        </a:gs>
      </a:gsLst>
      <a:lin ang="4800000" scaled="0"/>
      <a:tileRect/>
    </a:gradFill>
  </dgm:bg>
  <dgm:whole>
    <a:ln>
      <a:solidFill>
        <a:srgbClr val="00B050"/>
      </a:solidFill>
    </a:ln>
  </dgm:whole>
</dgm:dataModel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672531-8C33-499F-A8B8-1F76FA72B8E1}">
      <dsp:nvSpPr>
        <dsp:cNvPr id="0" name=""/>
        <dsp:cNvSpPr/>
      </dsp:nvSpPr>
      <dsp:spPr>
        <a:xfrm>
          <a:off x="2872084" y="1998482"/>
          <a:ext cx="3481585" cy="1995234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/>
              <a:latin typeface="Times New Roman" pitchFamily="18" charset="0"/>
              <a:cs typeface="Times New Roman" pitchFamily="18" charset="0"/>
            </a:rPr>
            <a:t>Всего 9052,5 тыс. рублей</a:t>
          </a:r>
          <a:endParaRPr lang="ru-RU" sz="28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872084" y="1998482"/>
        <a:ext cx="3481585" cy="1995234"/>
      </dsp:txXfrm>
    </dsp:sp>
    <dsp:sp modelId="{2CB797D3-131D-4B40-8D1C-3C0BCCD4E26A}">
      <dsp:nvSpPr>
        <dsp:cNvPr id="0" name=""/>
        <dsp:cNvSpPr/>
      </dsp:nvSpPr>
      <dsp:spPr>
        <a:xfrm rot="11499788">
          <a:off x="1879269" y="2533181"/>
          <a:ext cx="1107247" cy="25855"/>
        </a:xfrm>
        <a:custGeom>
          <a:avLst/>
          <a:gdLst/>
          <a:ahLst/>
          <a:cxnLst/>
          <a:rect l="0" t="0" r="0" b="0"/>
          <a:pathLst>
            <a:path>
              <a:moveTo>
                <a:pt x="0" y="12927"/>
              </a:moveTo>
              <a:lnTo>
                <a:pt x="1107247" y="129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1499788">
        <a:off x="2405212" y="2518428"/>
        <a:ext cx="55362" cy="55362"/>
      </dsp:txXfrm>
    </dsp:sp>
    <dsp:sp modelId="{9F81A141-1B04-4A03-B238-37F7A90993F2}">
      <dsp:nvSpPr>
        <dsp:cNvPr id="0" name=""/>
        <dsp:cNvSpPr/>
      </dsp:nvSpPr>
      <dsp:spPr>
        <a:xfrm>
          <a:off x="0" y="1285876"/>
          <a:ext cx="1910422" cy="1910422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effectLst/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effectLst/>
              <a:latin typeface="Times New Roman" pitchFamily="18" charset="0"/>
              <a:cs typeface="Times New Roman" pitchFamily="18" charset="0"/>
            </a:rPr>
            <a:t>965,3 т. р. 10,7 %</a:t>
          </a:r>
          <a:endParaRPr lang="ru-RU" sz="16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1285876"/>
        <a:ext cx="1910422" cy="1910422"/>
      </dsp:txXfrm>
    </dsp:sp>
    <dsp:sp modelId="{D23AFAD6-9784-476C-B26A-F6CCAEF2A753}">
      <dsp:nvSpPr>
        <dsp:cNvPr id="0" name=""/>
        <dsp:cNvSpPr/>
      </dsp:nvSpPr>
      <dsp:spPr>
        <a:xfrm rot="15945006">
          <a:off x="4356841" y="1817509"/>
          <a:ext cx="338827" cy="25855"/>
        </a:xfrm>
        <a:custGeom>
          <a:avLst/>
          <a:gdLst/>
          <a:ahLst/>
          <a:cxnLst/>
          <a:rect l="0" t="0" r="0" b="0"/>
          <a:pathLst>
            <a:path>
              <a:moveTo>
                <a:pt x="0" y="12927"/>
              </a:moveTo>
              <a:lnTo>
                <a:pt x="338827" y="129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5945006">
        <a:off x="4517784" y="1821967"/>
        <a:ext cx="16941" cy="16941"/>
      </dsp:txXfrm>
    </dsp:sp>
    <dsp:sp modelId="{30E7B6AA-B589-42F5-B263-2F67E7BFE06E}">
      <dsp:nvSpPr>
        <dsp:cNvPr id="0" name=""/>
        <dsp:cNvSpPr/>
      </dsp:nvSpPr>
      <dsp:spPr>
        <a:xfrm>
          <a:off x="3496820" y="0"/>
          <a:ext cx="1910422" cy="1663225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Национальная оборона 75,8т. р. 0,8%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496820" y="0"/>
        <a:ext cx="1910422" cy="1663225"/>
      </dsp:txXfrm>
    </dsp:sp>
    <dsp:sp modelId="{6CE479B8-58DF-48DD-AC0B-D0C5FC6877CB}">
      <dsp:nvSpPr>
        <dsp:cNvPr id="0" name=""/>
        <dsp:cNvSpPr/>
      </dsp:nvSpPr>
      <dsp:spPr>
        <a:xfrm rot="18721670">
          <a:off x="5312752" y="1874320"/>
          <a:ext cx="599029" cy="25855"/>
        </a:xfrm>
        <a:custGeom>
          <a:avLst/>
          <a:gdLst/>
          <a:ahLst/>
          <a:cxnLst/>
          <a:rect l="0" t="0" r="0" b="0"/>
          <a:pathLst>
            <a:path>
              <a:moveTo>
                <a:pt x="0" y="12927"/>
              </a:moveTo>
              <a:lnTo>
                <a:pt x="599029" y="129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8721670">
        <a:off x="5597291" y="1872272"/>
        <a:ext cx="29951" cy="29951"/>
      </dsp:txXfrm>
    </dsp:sp>
    <dsp:sp modelId="{A6529843-AF44-44C9-93DF-E3B0991FDD04}">
      <dsp:nvSpPr>
        <dsp:cNvPr id="0" name=""/>
        <dsp:cNvSpPr/>
      </dsp:nvSpPr>
      <dsp:spPr>
        <a:xfrm>
          <a:off x="5497084" y="1"/>
          <a:ext cx="1910422" cy="1910422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Национальная безопасность и правоохранительная деятельность 25,0 т. р.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0,3%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497084" y="1"/>
        <a:ext cx="1910422" cy="1910422"/>
      </dsp:txXfrm>
    </dsp:sp>
    <dsp:sp modelId="{1BB1C879-ADD1-46CE-9D67-364F5ECE1CD3}">
      <dsp:nvSpPr>
        <dsp:cNvPr id="0" name=""/>
        <dsp:cNvSpPr/>
      </dsp:nvSpPr>
      <dsp:spPr>
        <a:xfrm rot="21108678">
          <a:off x="6299500" y="2715681"/>
          <a:ext cx="344451" cy="25855"/>
        </a:xfrm>
        <a:custGeom>
          <a:avLst/>
          <a:gdLst/>
          <a:ahLst/>
          <a:cxnLst/>
          <a:rect l="0" t="0" r="0" b="0"/>
          <a:pathLst>
            <a:path>
              <a:moveTo>
                <a:pt x="0" y="12927"/>
              </a:moveTo>
              <a:lnTo>
                <a:pt x="344451" y="129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21108678">
        <a:off x="6463114" y="2719997"/>
        <a:ext cx="17222" cy="17222"/>
      </dsp:txXfrm>
    </dsp:sp>
    <dsp:sp modelId="{5A8679B6-7689-4D75-A7A5-C24CDE107484}">
      <dsp:nvSpPr>
        <dsp:cNvPr id="0" name=""/>
        <dsp:cNvSpPr/>
      </dsp:nvSpPr>
      <dsp:spPr>
        <a:xfrm>
          <a:off x="6625342" y="1428762"/>
          <a:ext cx="2518657" cy="2193045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effectLst/>
              <a:latin typeface="Times New Roman" pitchFamily="18" charset="0"/>
              <a:cs typeface="Times New Roman" pitchFamily="18" charset="0"/>
            </a:rPr>
            <a:t>150,5 т. р.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effectLst/>
              <a:latin typeface="Times New Roman" pitchFamily="18" charset="0"/>
              <a:cs typeface="Times New Roman" pitchFamily="18" charset="0"/>
            </a:rPr>
            <a:t>1,7%</a:t>
          </a:r>
          <a:endParaRPr lang="ru-RU" sz="12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625342" y="1428762"/>
        <a:ext cx="2518657" cy="2193045"/>
      </dsp:txXfrm>
    </dsp:sp>
    <dsp:sp modelId="{A5A442AC-CDA8-474B-92EE-3D632F0EC957}">
      <dsp:nvSpPr>
        <dsp:cNvPr id="0" name=""/>
        <dsp:cNvSpPr/>
      </dsp:nvSpPr>
      <dsp:spPr>
        <a:xfrm rot="1459874">
          <a:off x="5920534" y="3874623"/>
          <a:ext cx="1327645" cy="25855"/>
        </a:xfrm>
        <a:custGeom>
          <a:avLst/>
          <a:gdLst/>
          <a:ahLst/>
          <a:cxnLst/>
          <a:rect l="0" t="0" r="0" b="0"/>
          <a:pathLst>
            <a:path>
              <a:moveTo>
                <a:pt x="0" y="12927"/>
              </a:moveTo>
              <a:lnTo>
                <a:pt x="1327645" y="129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459874">
        <a:off x="6551166" y="3854360"/>
        <a:ext cx="66382" cy="66382"/>
      </dsp:txXfrm>
    </dsp:sp>
    <dsp:sp modelId="{D418F6EB-147F-4047-B751-E8166DE58772}">
      <dsp:nvSpPr>
        <dsp:cNvPr id="0" name=""/>
        <dsp:cNvSpPr/>
      </dsp:nvSpPr>
      <dsp:spPr>
        <a:xfrm>
          <a:off x="7104376" y="3599399"/>
          <a:ext cx="1910422" cy="1910422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Образование  11,5 т. р.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0,1 %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104376" y="3599399"/>
        <a:ext cx="1910422" cy="1910422"/>
      </dsp:txXfrm>
    </dsp:sp>
    <dsp:sp modelId="{E5D811FC-7971-4430-8A28-1798A91448B2}">
      <dsp:nvSpPr>
        <dsp:cNvPr id="0" name=""/>
        <dsp:cNvSpPr/>
      </dsp:nvSpPr>
      <dsp:spPr>
        <a:xfrm rot="3530605">
          <a:off x="5046563" y="4167350"/>
          <a:ext cx="564504" cy="25855"/>
        </a:xfrm>
        <a:custGeom>
          <a:avLst/>
          <a:gdLst/>
          <a:ahLst/>
          <a:cxnLst/>
          <a:rect l="0" t="0" r="0" b="0"/>
          <a:pathLst>
            <a:path>
              <a:moveTo>
                <a:pt x="0" y="12927"/>
              </a:moveTo>
              <a:lnTo>
                <a:pt x="564504" y="129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3530605">
        <a:off x="5314703" y="4166166"/>
        <a:ext cx="28225" cy="28225"/>
      </dsp:txXfrm>
    </dsp:sp>
    <dsp:sp modelId="{B73BB58B-01B7-42F4-9905-9F1B2B2B2E86}">
      <dsp:nvSpPr>
        <dsp:cNvPr id="0" name=""/>
        <dsp:cNvSpPr/>
      </dsp:nvSpPr>
      <dsp:spPr>
        <a:xfrm>
          <a:off x="4925579" y="4304669"/>
          <a:ext cx="2111898" cy="1910422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Физическая культура и спорт14,0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 т. р.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0,2 %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4925579" y="4304669"/>
        <a:ext cx="2111898" cy="1910422"/>
      </dsp:txXfrm>
    </dsp:sp>
    <dsp:sp modelId="{BC211171-4868-4B1B-8C84-7AFE7DA92B72}">
      <dsp:nvSpPr>
        <dsp:cNvPr id="0" name=""/>
        <dsp:cNvSpPr/>
      </dsp:nvSpPr>
      <dsp:spPr>
        <a:xfrm rot="7519698">
          <a:off x="3459159" y="4165195"/>
          <a:ext cx="631842" cy="25855"/>
        </a:xfrm>
        <a:custGeom>
          <a:avLst/>
          <a:gdLst/>
          <a:ahLst/>
          <a:cxnLst/>
          <a:rect l="0" t="0" r="0" b="0"/>
          <a:pathLst>
            <a:path>
              <a:moveTo>
                <a:pt x="0" y="12927"/>
              </a:moveTo>
              <a:lnTo>
                <a:pt x="631842" y="129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7519698">
        <a:off x="3759285" y="4162327"/>
        <a:ext cx="31592" cy="31592"/>
      </dsp:txXfrm>
    </dsp:sp>
    <dsp:sp modelId="{9779251D-D94F-458D-8625-FA8430489ABD}">
      <dsp:nvSpPr>
        <dsp:cNvPr id="0" name=""/>
        <dsp:cNvSpPr/>
      </dsp:nvSpPr>
      <dsp:spPr>
        <a:xfrm>
          <a:off x="1853743" y="4304656"/>
          <a:ext cx="2309235" cy="1910422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Социальная политика                          57,7 т. р.  0,6  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853743" y="4304656"/>
        <a:ext cx="2309235" cy="1910422"/>
      </dsp:txXfrm>
    </dsp:sp>
    <dsp:sp modelId="{38A04AD7-3C30-42FD-9169-981E636C19E5}">
      <dsp:nvSpPr>
        <dsp:cNvPr id="0" name=""/>
        <dsp:cNvSpPr/>
      </dsp:nvSpPr>
      <dsp:spPr>
        <a:xfrm rot="9553052">
          <a:off x="1802575" y="3783186"/>
          <a:ext cx="1404607" cy="25855"/>
        </a:xfrm>
        <a:custGeom>
          <a:avLst/>
          <a:gdLst/>
          <a:ahLst/>
          <a:cxnLst/>
          <a:rect l="0" t="0" r="0" b="0"/>
          <a:pathLst>
            <a:path>
              <a:moveTo>
                <a:pt x="0" y="12927"/>
              </a:moveTo>
              <a:lnTo>
                <a:pt x="1404607" y="129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9553052">
        <a:off x="2469764" y="3760999"/>
        <a:ext cx="70230" cy="70230"/>
      </dsp:txXfrm>
    </dsp:sp>
    <dsp:sp modelId="{21AB2C71-7445-44F1-88DA-8920B87614F7}">
      <dsp:nvSpPr>
        <dsp:cNvPr id="0" name=""/>
        <dsp:cNvSpPr/>
      </dsp:nvSpPr>
      <dsp:spPr>
        <a:xfrm>
          <a:off x="0" y="3429024"/>
          <a:ext cx="1910422" cy="1910422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Культура, кинематография 4577,6 т. р.                 50,5  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3429024"/>
        <a:ext cx="1910422" cy="1910422"/>
      </dsp:txXfrm>
    </dsp:sp>
    <dsp:sp modelId="{AF80B3AF-C0AA-49DA-AFC8-E34F4F683A19}">
      <dsp:nvSpPr>
        <dsp:cNvPr id="0" name=""/>
        <dsp:cNvSpPr/>
      </dsp:nvSpPr>
      <dsp:spPr>
        <a:xfrm rot="13406643">
          <a:off x="2866937" y="1793100"/>
          <a:ext cx="978823" cy="25855"/>
        </a:xfrm>
        <a:custGeom>
          <a:avLst/>
          <a:gdLst/>
          <a:ahLst/>
          <a:cxnLst/>
          <a:rect l="0" t="0" r="0" b="0"/>
          <a:pathLst>
            <a:path>
              <a:moveTo>
                <a:pt x="0" y="12927"/>
              </a:moveTo>
              <a:lnTo>
                <a:pt x="978823" y="129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3406643">
        <a:off x="3331878" y="1781557"/>
        <a:ext cx="48941" cy="48941"/>
      </dsp:txXfrm>
    </dsp:sp>
    <dsp:sp modelId="{ACD96398-808A-478B-AAE7-E0C47C88C93B}">
      <dsp:nvSpPr>
        <dsp:cNvPr id="0" name=""/>
        <dsp:cNvSpPr/>
      </dsp:nvSpPr>
      <dsp:spPr>
        <a:xfrm>
          <a:off x="1353686" y="0"/>
          <a:ext cx="1972668" cy="1686907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Общегосударственные вопросы 3175,1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 т.р. 35,1%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353686" y="0"/>
        <a:ext cx="1972668" cy="16869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12062-CAA3-4BCF-88CE-5F3270E5995D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DDB68-DC08-44B6-A706-8C98C2F322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1834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C547CB-2C15-41B1-9019-C8C90927786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DDB68-DC08-44B6-A706-8C98C2F3225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2DCF5-BB98-4460-95E1-AC7465EFAFD3}" type="datetimeFigureOut">
              <a:rPr lang="ru-RU"/>
              <a:pPr>
                <a:defRPr/>
              </a:pPr>
              <a:t>02.08.2019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BBEE2-DAD7-4F79-B64D-179E5605F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0B519-DA74-4421-BEF7-5B2C93751803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8935-92F0-4322-A0A1-176A0BC84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0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Слайд" r:id="rId5" imgW="4570530" imgH="3427618" progId="PowerPoint.Slide.8">
              <p:embed/>
            </p:oleObj>
          </a:graphicData>
        </a:graphic>
      </p:graphicFrame>
      <p:sp>
        <p:nvSpPr>
          <p:cNvPr id="1027" name="TextBox 5"/>
          <p:cNvSpPr txBox="1">
            <a:spLocks noChangeArrowheads="1"/>
          </p:cNvSpPr>
          <p:nvPr/>
        </p:nvSpPr>
        <p:spPr bwMode="auto">
          <a:xfrm>
            <a:off x="3214678" y="2357430"/>
            <a:ext cx="571504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endParaRPr lang="ru-RU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Развильненского </a:t>
            </a:r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Песчанокопского </a:t>
            </a:r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2019 ГОД И НА ПЛАНОВЫЙ ПЕРИОД 2020 И 2021 ГОДОВ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6516688" y="5445125"/>
            <a:ext cx="215900" cy="215900"/>
          </a:xfrm>
          <a:prstGeom prst="ellipse">
            <a:avLst/>
          </a:prstGeom>
          <a:solidFill>
            <a:srgbClr val="E4021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05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1904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071934" y="571480"/>
            <a:ext cx="4000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Inna\Desktop\бюджет для граждан, слайды\Развильное стел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714356"/>
            <a:ext cx="3214678" cy="49292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78035E-7 C -0.00833 -0.00347 -0.00538 -0.00601 -0.01111 -0.01226 C -0.0118 -0.01295 -0.01996 -0.01642 -0.02083 -0.01665 C -0.02534 -0.02081 -0.02812 -0.02474 -0.0335 -0.02706 C -0.03906 -0.03492 -0.04809 -0.03654 -0.05573 -0.03977 C -0.06788 -0.04532 -0.0526 -0.03838 -0.06528 -0.0444 C -0.06666 -0.04486 -0.06979 -0.04625 -0.06979 -0.04625 C -0.08142 -0.06104 -0.10225 -0.06544 -0.11753 -0.06937 C -0.11857 -0.07075 -0.11944 -0.07284 -0.12083 -0.07376 C -0.12361 -0.07584 -0.13021 -0.07792 -0.13021 -0.07792 C -0.13177 -0.07931 -0.13316 -0.08116 -0.13489 -0.08208 C -0.13663 -0.08324 -0.13854 -0.08278 -0.13975 -0.08417 C -0.14114 -0.08578 -0.14062 -0.08856 -0.14149 -0.09064 C -0.14219 -0.09295 -0.1434 -0.09503 -0.14444 -0.09688 C -0.14653 -0.10497 -0.14965 -0.11422 -0.15416 -0.12023 C -0.16111 -0.14914 -0.1533 -0.12162 -0.16024 -0.13919 C -0.16337 -0.14752 -0.16337 -0.15561 -0.16823 -0.16255 C -0.17187 -0.17619 -0.18177 -0.2 -0.19219 -0.20463 C -0.19826 -0.21295 -0.20521 -0.22127 -0.21267 -0.22798 C -0.21632 -0.23538 -0.21979 -0.23584 -0.22534 -0.2407 C -0.22969 -0.25781 -0.22361 -0.237 -0.23021 -0.25133 C -0.23107 -0.25318 -0.23073 -0.25596 -0.23177 -0.25758 C -0.23576 -0.26405 -0.24496 -0.26914 -0.24913 -0.27445 C -0.25382 -0.28047 -0.25903 -0.28532 -0.26354 -0.29133 C -0.26701 -0.29596 -0.26944 -0.30151 -0.27309 -0.30613 C -0.27656 -0.32047 -0.27743 -0.34012 -0.28576 -0.35052 C -0.2875 -0.35769 -0.29028 -0.36278 -0.29201 -0.36971 C -0.29253 -0.38821 -0.29149 -0.40648 -0.29357 -0.42451 C -0.29409 -0.4296 -0.3 -0.43723 -0.3 -0.43723 C -0.30364 -0.4518 -0.30069 -0.44694 -0.30642 -0.45411 C -0.30746 -0.45827 -0.30677 -0.46428 -0.30955 -0.46682 C -0.31614 -0.47284 -0.32135 -0.47885 -0.32864 -0.4837 C -0.33732 -0.49596 -0.35052 -0.49411 -0.36198 -0.4985 C -0.36562 -0.49989 -0.36962 -0.50104 -0.37326 -0.50289 C -0.37708 -0.50497 -0.38021 -0.50937 -0.3842 -0.51122 C -0.39097 -0.51445 -0.3993 -0.51677 -0.40642 -0.51977 C -0.40937 -0.52232 -0.41302 -0.52301 -0.4158 -0.52601 C -0.42604 -0.53688 -0.41024 -0.52879 -0.42534 -0.53873 C -0.4283 -0.54081 -0.43177 -0.54151 -0.43489 -0.54289 C -0.43646 -0.54359 -0.43975 -0.54497 -0.43975 -0.54497 C -0.44566 -0.5533 -0.45885 -0.56902 -0.46666 -0.57249 C -0.47205 -0.58012 -0.47916 -0.58844 -0.48576 -0.59376 C -0.49045 -0.59746 -0.4967 -0.59677 -0.50156 -0.6 C -0.50868 -0.60463 -0.51094 -0.61388 -0.51753 -0.61896 C -0.525 -0.62474 -0.52413 -0.62336 -0.53333 -0.62752 C -0.53646 -0.62891 -0.54288 -0.63168 -0.54288 -0.63168 C -0.54739 -0.63792 -0.55191 -0.64232 -0.55868 -0.64232 " pathEditMode="relative" ptsTypes="ffffffffffffffffffffffffffffffffffffffffffffffA">
                                      <p:cBhvr>
                                        <p:cTn id="9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5"/>
                </p:tgtEl>
              </p:cMediaNode>
            </p:audio>
          </p:childTnLst>
        </p:cTn>
      </p:par>
    </p:tnLst>
    <p:bldLst>
      <p:bldP spid="61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68466"/>
            </a:gs>
            <a:gs pos="64999">
              <a:srgbClr val="F0EBD5"/>
            </a:gs>
            <a:gs pos="100000">
              <a:srgbClr val="D1C39F"/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545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Развильненского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сельского поселения</a:t>
            </a:r>
          </a:p>
        </p:txBody>
      </p:sp>
      <p:sp>
        <p:nvSpPr>
          <p:cNvPr id="7173" name="Заголовок 8"/>
          <p:cNvSpPr>
            <a:spLocks noGrp="1"/>
          </p:cNvSpPr>
          <p:nvPr>
            <p:ph type="title"/>
          </p:nvPr>
        </p:nvSpPr>
        <p:spPr>
          <a:xfrm>
            <a:off x="457200" y="714375"/>
            <a:ext cx="8186738" cy="1000125"/>
          </a:xfrm>
        </p:spPr>
        <p:txBody>
          <a:bodyPr/>
          <a:lstStyle/>
          <a:p>
            <a:pPr algn="ctr" eaLnBrk="1" hangingPunct="1"/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юджет  Развильненского сельского поселения Песчанокопского района на 2019 год и на плановый период 2020 и 2021 годов направлен на решение следующих ключевых задач:</a:t>
            </a:r>
            <a:endParaRPr lang="ru-RU" sz="18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5072066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6865" name="Picture 1" descr="C:\Users\Inna\Desktop\бюджет для граждан, слайды\razvilnoe-rostovskaya-oblast-42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1785926"/>
            <a:ext cx="3786214" cy="42862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B2169"/>
            </a:gs>
            <a:gs pos="64999">
              <a:srgbClr val="F0EBD5"/>
            </a:gs>
            <a:gs pos="100000">
              <a:srgbClr val="D1C39F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5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415080"/>
          </a:xfrm>
          <a:noFill/>
          <a:ln>
            <a:noFill/>
          </a:ln>
          <a:effectLst>
            <a:softEdge rad="12700"/>
          </a:effectLst>
          <a:scene3d>
            <a:camera prst="orthographicFront">
              <a:rot lat="0" lon="0" rev="0"/>
            </a:camera>
            <a:lightRig rig="balanced" dir="tr"/>
          </a:scene3d>
          <a:sp3d prstMaterial="matte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Меры, принимаемые для обеспечения сбалансированности бюджета Развильненского сельского поселения Песчанокопского района</a:t>
            </a:r>
            <a:endParaRPr lang="ru-RU" sz="2200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879322604"/>
              </p:ext>
            </p:extLst>
          </p:nvPr>
        </p:nvGraphicFramePr>
        <p:xfrm>
          <a:off x="214282" y="1785926"/>
          <a:ext cx="864399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FF7D0"/>
            </a:gs>
            <a:gs pos="64999">
              <a:srgbClr val="F0EBD5"/>
            </a:gs>
            <a:gs pos="100000">
              <a:srgbClr val="D1C39F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  <a:effectLst/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/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r>
              <a:rPr lang="ru-RU" sz="2700" i="1" dirty="0" smtClean="0">
                <a:solidFill>
                  <a:srgbClr val="0070C0"/>
                </a:solidFill>
              </a:rPr>
              <a:t>Основные характеристики проекта бюджета Развильненского сельского поселения Песчанокопского района на 2019 год</a:t>
            </a:r>
            <a:r>
              <a:rPr lang="en-US" sz="2700" i="1" dirty="0" smtClean="0">
                <a:solidFill>
                  <a:srgbClr val="0070C0"/>
                </a:solidFill>
              </a:rPr>
              <a:t> </a:t>
            </a:r>
            <a:r>
              <a:rPr lang="ru-RU" sz="2700" i="1" dirty="0" smtClean="0">
                <a:solidFill>
                  <a:srgbClr val="0070C0"/>
                </a:solidFill>
              </a:rPr>
              <a:t> и плановый период 2020 и 2021 годов</a:t>
            </a: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                              </a:t>
            </a: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тыс.рублей</a:t>
            </a:r>
            <a:b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721430"/>
              </p:ext>
            </p:extLst>
          </p:nvPr>
        </p:nvGraphicFramePr>
        <p:xfrm>
          <a:off x="214283" y="1844823"/>
          <a:ext cx="8786872" cy="4451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718"/>
                <a:gridCol w="1716764"/>
                <a:gridCol w="1505090"/>
                <a:gridCol w="1684150"/>
                <a:gridCol w="1684150"/>
              </a:tblGrid>
              <a:tr h="1210716">
                <a:tc>
                  <a:txBody>
                    <a:bodyPr/>
                    <a:lstStyle/>
                    <a:p>
                      <a:pPr algn="ctr"/>
                      <a:endParaRPr lang="ru-RU" sz="1400" b="1" i="1" kern="120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400" b="1" i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Показатели</a:t>
                      </a:r>
                      <a:endParaRPr lang="ru-RU" sz="14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C97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</a:rPr>
                        <a:t>Первоначально</a:t>
                      </a:r>
                      <a:r>
                        <a:rPr lang="ru-RU" sz="1400" i="1" baseline="0" dirty="0" smtClean="0">
                          <a:solidFill>
                            <a:schemeClr val="tx1"/>
                          </a:solidFill>
                        </a:rPr>
                        <a:t> принятый бюджет на 2018 год от 27.12.2017 №47</a:t>
                      </a:r>
                      <a:endParaRPr lang="ru-RU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C97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</a:rPr>
                        <a:t>Плановые бюджетные назначения на 2019 год</a:t>
                      </a:r>
                      <a:endParaRPr lang="ru-RU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C97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</a:rPr>
                        <a:t>Плановые бюджетные назначения на 2020 год</a:t>
                      </a:r>
                      <a:endParaRPr lang="ru-RU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C97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</a:rPr>
                        <a:t>Плановые бюджетные назначения на 2021</a:t>
                      </a:r>
                    </a:p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</a:rPr>
                        <a:t> год</a:t>
                      </a:r>
                      <a:endParaRPr lang="ru-RU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C97DD"/>
                    </a:solidFill>
                  </a:tcPr>
                </a:tc>
              </a:tr>
              <a:tr h="809974">
                <a:tc>
                  <a:txBody>
                    <a:bodyPr/>
                    <a:lstStyle/>
                    <a:p>
                      <a:r>
                        <a:rPr lang="en-US" sz="18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I</a:t>
                      </a:r>
                      <a:r>
                        <a:rPr lang="ru-RU" sz="18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.Доходы, всего</a:t>
                      </a:r>
                      <a:endParaRPr lang="ru-RU" sz="18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14845,5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16649,4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15177,5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15313,9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</a:tr>
              <a:tr h="809974">
                <a:tc>
                  <a:txBody>
                    <a:bodyPr/>
                    <a:lstStyle/>
                    <a:p>
                      <a:r>
                        <a:rPr lang="en-US" sz="18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II</a:t>
                      </a:r>
                      <a:r>
                        <a:rPr lang="ru-RU" sz="18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.Расходы, расходы</a:t>
                      </a:r>
                      <a:endParaRPr lang="ru-RU" sz="18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14845,5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16649,4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15177,5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15313,9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</a:tr>
              <a:tr h="1620904">
                <a:tc>
                  <a:txBody>
                    <a:bodyPr/>
                    <a:lstStyle/>
                    <a:p>
                      <a:r>
                        <a:rPr lang="en-US" sz="18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III</a:t>
                      </a:r>
                      <a:r>
                        <a:rPr lang="ru-RU" sz="18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.Дефицит</a:t>
                      </a:r>
                      <a:r>
                        <a:rPr lang="ru-RU" sz="1800" b="1" i="1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 и источники его покрытия</a:t>
                      </a:r>
                      <a:endParaRPr lang="ru-RU" sz="18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0,0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0,0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0,0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</a:rPr>
                        <a:t>0,0</a:t>
                      </a:r>
                      <a:endParaRPr lang="ru-RU" sz="2400" b="1" i="1" dirty="0">
                        <a:solidFill>
                          <a:srgbClr val="7030A0"/>
                        </a:solidFill>
                        <a:latin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4132737875"/>
              </p:ext>
            </p:extLst>
          </p:nvPr>
        </p:nvGraphicFramePr>
        <p:xfrm>
          <a:off x="0" y="642918"/>
          <a:ext cx="9144000" cy="6215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0"/>
            <a:ext cx="9144000" cy="6545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Расходы бюджета Развильненского сельского поселения Песчанокопского района на 2019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32510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37D8B"/>
            </a:gs>
            <a:gs pos="64999">
              <a:srgbClr val="F0EBD5"/>
            </a:gs>
            <a:gs pos="100000">
              <a:srgbClr val="D1C39F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8579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муниципальных программ в общем объеме расходов, запланированных на реализацию муниципальных программ Развильненского сельского поселения в 2019 году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214282" y="1000108"/>
            <a:ext cx="4286280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качественными жилищно-коммунальными услугами  населения Развильненского сельского поселения  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3,0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285720" y="2285992"/>
            <a:ext cx="4286280" cy="1143008"/>
          </a:xfrm>
          <a:prstGeom prst="roundRect">
            <a:avLst/>
          </a:prstGeom>
          <a:solidFill>
            <a:srgbClr val="FFC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поддержка граждан 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 Развильненского сельского поселения 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1,0%</a:t>
            </a:r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214282" y="3571876"/>
            <a:ext cx="4357718" cy="1214446"/>
          </a:xfrm>
          <a:prstGeom prst="round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Охрана окружающей среды и рациональное природопользование 34%</a:t>
            </a:r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4714876" y="3571876"/>
            <a:ext cx="4214842" cy="1143008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политика</a:t>
            </a:r>
          </a:p>
          <a:p>
            <a:pPr lvl="0" algn="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0,5%</a:t>
            </a:r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214282" y="4929198"/>
            <a:ext cx="4357718" cy="1214446"/>
          </a:xfrm>
          <a:prstGeom prst="roundRect">
            <a:avLst/>
          </a:prstGeom>
          <a:solidFill>
            <a:srgbClr val="CC99FF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Развитие культуры</a:t>
            </a:r>
          </a:p>
          <a:p>
            <a:pPr lvl="0" algn="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52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112" name="Скругленный прямоугольник 111"/>
          <p:cNvSpPr/>
          <p:nvPr/>
        </p:nvSpPr>
        <p:spPr>
          <a:xfrm>
            <a:off x="4714876" y="2285992"/>
            <a:ext cx="4214842" cy="114300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Защита населения и территории от чрезвычайных ситуаций, обеспечение пожарной безопасности </a:t>
            </a:r>
          </a:p>
          <a:p>
            <a:pPr lvl="0" algn="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0,1%</a:t>
            </a:r>
          </a:p>
        </p:txBody>
      </p:sp>
      <p:pic>
        <p:nvPicPr>
          <p:cNvPr id="114" name="Picture 2" descr="\\Adminpro\обмен\1 Обмен в отделе\картинки\mother_ki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500306"/>
            <a:ext cx="1000132" cy="717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5" descr="\\Adminpro\обмен\1 Обмен в отделе\картинки\21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5072074"/>
            <a:ext cx="1285884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15" descr="\\Adminpro\обмен\1 Обмен в отделе\картинки\пб\3242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7" y="2571744"/>
            <a:ext cx="714380" cy="608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14" descr="\\Adminpro\обмен\1 Обмен в отделе\картинки\жкх\крпув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285860"/>
            <a:ext cx="857256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Скругленный прямоугольник 130"/>
          <p:cNvSpPr/>
          <p:nvPr/>
        </p:nvSpPr>
        <p:spPr>
          <a:xfrm>
            <a:off x="4572000" y="1000108"/>
            <a:ext cx="4357718" cy="1143008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Развитие физической культуры и спорта</a:t>
            </a:r>
          </a:p>
          <a:p>
            <a:pPr lvl="0" algn="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1,0%</a:t>
            </a:r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714876" y="4929198"/>
            <a:ext cx="4214842" cy="1214446"/>
          </a:xfrm>
          <a:prstGeom prst="roundRect">
            <a:avLst/>
          </a:prstGeom>
          <a:solidFill>
            <a:srgbClr val="66FFFF"/>
          </a:solidFill>
          <a:ln>
            <a:solidFill>
              <a:srgbClr val="8A3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Энергоэффективность и развитие энергетики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8,4%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" name="Picture 18" descr="\\Adminpro\обмен\1 Обмен в отделе\картинки\8f94c54942cd64d2d78a41ad20346858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214422"/>
            <a:ext cx="928694" cy="628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Рисунок 134" descr="images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5357826"/>
            <a:ext cx="928694" cy="585558"/>
          </a:xfrm>
          <a:prstGeom prst="rect">
            <a:avLst/>
          </a:prstGeom>
        </p:spPr>
      </p:pic>
      <p:pic>
        <p:nvPicPr>
          <p:cNvPr id="26" name="Picture 8" descr="\\Adminpro\обмен\1 Обмен в отделе\картинки\мун 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3857628"/>
            <a:ext cx="1071570" cy="7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2" name="AutoShape 2" descr="https://cepia.ru/images/u/pages/vliyanie-okruzhayushchej-sredy-na-organizm-cheloveka-cover-703.jpg"/>
          <p:cNvSpPr>
            <a:spLocks noChangeAspect="1" noChangeArrowheads="1"/>
          </p:cNvSpPr>
          <p:nvPr/>
        </p:nvSpPr>
        <p:spPr bwMode="auto">
          <a:xfrm>
            <a:off x="155575" y="-3328988"/>
            <a:ext cx="8362950" cy="6943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3" name="Picture 3" descr="vliyanie-okruzhayushchej-sredy-na-organizm-cheloveka-cover-70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48" y="4214818"/>
            <a:ext cx="85722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760120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85720" y="1714488"/>
            <a:ext cx="8568951" cy="4958429"/>
          </a:xfrm>
          <a:prstGeom prst="rect">
            <a:avLst/>
          </a:prstGeom>
          <a:noFill/>
        </p:spPr>
      </p:pic>
      <p:graphicFrame>
        <p:nvGraphicFramePr>
          <p:cNvPr id="135237" name="Group 69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2715763412"/>
              </p:ext>
            </p:extLst>
          </p:nvPr>
        </p:nvGraphicFramePr>
        <p:xfrm>
          <a:off x="285720" y="1500174"/>
          <a:ext cx="8572560" cy="5242159"/>
        </p:xfrm>
        <a:graphic>
          <a:graphicData uri="http://schemas.openxmlformats.org/drawingml/2006/table">
            <a:tbl>
              <a:tblPr/>
              <a:tblGrid>
                <a:gridCol w="1789842"/>
                <a:gridCol w="1875740"/>
                <a:gridCol w="1650651"/>
                <a:gridCol w="1575620"/>
                <a:gridCol w="1680707"/>
              </a:tblGrid>
              <a:tr h="1085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2018 год (первоначально утвержденный)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2019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2020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2021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32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Безвозмездные поступления ВСЕГО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4092,1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5050,3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3398,6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3515,3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из них: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8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Дотации на выравнивание бюджетной обеспеченности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1536,0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4805,0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3146,3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3461,3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26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Субвенции  на осуществление первичного воинского учета, на территориях, где отсутствуют военные комиссариаты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189,7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191,5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198,5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0,2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9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Иные межбюджетные трансферты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2366,4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53,8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53,8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53,8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2"/>
          <p:cNvSpPr txBox="1">
            <a:spLocks/>
          </p:cNvSpPr>
          <p:nvPr/>
        </p:nvSpPr>
        <p:spPr>
          <a:xfrm>
            <a:off x="323850" y="274638"/>
            <a:ext cx="8820150" cy="850106"/>
          </a:xfrm>
          <a:prstGeom prst="rect">
            <a:avLst/>
          </a:prstGeom>
          <a:gradFill>
            <a:gsLst>
              <a:gs pos="0">
                <a:srgbClr val="92D050"/>
              </a:gs>
              <a:gs pos="64999">
                <a:srgbClr val="F0EBD5"/>
              </a:gs>
              <a:gs pos="100000">
                <a:srgbClr val="D1C39F"/>
              </a:gs>
            </a:gsLst>
            <a:lin ang="4200000" scaled="0"/>
          </a:gradFill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Безвозмездные поступления из областного бюджета</a:t>
            </a:r>
            <a:r>
              <a:rPr kumimoji="0" lang="ru-RU" sz="1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kumimoji="0" lang="ru-RU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тыс. рублей </a:t>
            </a:r>
            <a:r>
              <a:rPr kumimoji="0" lang="ru-RU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lin ang="4800000" scaled="0"/>
          </a:gradFill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1571612"/>
          <a:ext cx="6000792" cy="4643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3796" name="Picture 4" descr="администрац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1571612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http://900igr.net/datas/obg/Povedenie-i-zdorove/0034-034-Spasibo-za-vnimani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4143380"/>
            <a:ext cx="278608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15F3B"/>
            </a:gs>
            <a:gs pos="64999">
              <a:srgbClr val="F0EBD5"/>
            </a:gs>
            <a:gs pos="100000">
              <a:srgbClr val="D1C39F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C98B7C3-DF13-47A3-AF24-36BBDE0D26BE}" type="slidenum">
              <a:rPr lang="ru-RU" smtClean="0"/>
              <a:pPr>
                <a:defRPr/>
              </a:pPr>
              <a:t>2</a:t>
            </a:fld>
            <a:endParaRPr lang="ru-RU" smtClean="0"/>
          </a:p>
        </p:txBody>
      </p:sp>
      <p:graphicFrame>
        <p:nvGraphicFramePr>
          <p:cNvPr id="5" name="Схема 4"/>
          <p:cNvGraphicFramePr/>
          <p:nvPr/>
        </p:nvGraphicFramePr>
        <p:xfrm>
          <a:off x="250825" y="260350"/>
          <a:ext cx="8569325" cy="5873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FF7D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CustomShape 1"/>
          <p:cNvSpPr/>
          <p:nvPr/>
        </p:nvSpPr>
        <p:spPr>
          <a:xfrm>
            <a:off x="2911680" y="225000"/>
            <a:ext cx="3245760" cy="114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2600" algn="ctr">
              <a:lnSpc>
                <a:spcPct val="100000"/>
              </a:lnSpc>
            </a:pPr>
            <a:r>
              <a:rPr lang="ru-RU" sz="3600" strike="noStrike" spc="-15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Стадии</a:t>
            </a:r>
            <a:r>
              <a:rPr lang="ru-RU" sz="3600" strike="noStrike" spc="-94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 </a:t>
            </a:r>
            <a:r>
              <a:rPr lang="ru-RU" sz="3600" strike="noStrike" spc="-43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Franklin Gothic Medium"/>
                <a:ea typeface="DejaVu Sans"/>
              </a:rPr>
              <a:t>бюджета</a:t>
            </a:r>
            <a:endParaRPr/>
          </a:p>
        </p:txBody>
      </p:sp>
      <p:sp>
        <p:nvSpPr>
          <p:cNvPr id="313" name="CustomShape 2"/>
          <p:cNvSpPr/>
          <p:nvPr/>
        </p:nvSpPr>
        <p:spPr>
          <a:xfrm>
            <a:off x="72000" y="1224000"/>
            <a:ext cx="9032400" cy="5484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709C"/>
            </a:gs>
            <a:gs pos="64999">
              <a:srgbClr val="F0EBD5"/>
            </a:gs>
            <a:gs pos="100000">
              <a:srgbClr val="D1C39F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344569F-5FC8-4C59-9279-343F8B994B0C}" type="slidenum">
              <a:rPr lang="ru-RU" smtClean="0"/>
              <a:pPr>
                <a:defRPr/>
              </a:pPr>
              <a:t>4</a:t>
            </a:fld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692150"/>
            <a:ext cx="8229600" cy="823913"/>
          </a:xfrm>
        </p:spPr>
        <p:txBody>
          <a:bodyPr>
            <a:spAutoFit/>
          </a:bodyPr>
          <a:lstStyle/>
          <a:p>
            <a:pPr marL="0" indent="447675" algn="just" eaLnBrk="1" hangingPunct="1">
              <a:buFontTx/>
              <a:buNone/>
            </a:pPr>
            <a:r>
              <a:rPr lang="ru-RU" sz="1500" smtClean="0">
                <a:latin typeface="Times New Roman" pitchFamily="18" charset="0"/>
              </a:rPr>
              <a:t>Бюджет состоит из трех основных частей: </a:t>
            </a:r>
            <a:r>
              <a:rPr lang="ru-RU" sz="1500" b="1" i="1" smtClean="0">
                <a:latin typeface="Times New Roman" pitchFamily="18" charset="0"/>
              </a:rPr>
              <a:t>доходов, расходов и источников финансирования дефицита бюджета</a:t>
            </a:r>
            <a:r>
              <a:rPr lang="ru-RU" sz="1500" b="1" smtClean="0">
                <a:latin typeface="Times New Roman" pitchFamily="18" charset="0"/>
              </a:rPr>
              <a:t>.</a:t>
            </a:r>
            <a:r>
              <a:rPr lang="ru-RU" sz="1500" smtClean="0">
                <a:latin typeface="Times New Roman" pitchFamily="18" charset="0"/>
              </a:rPr>
              <a:t> </a:t>
            </a:r>
          </a:p>
          <a:p>
            <a:pPr marL="0" indent="447675" algn="just" eaLnBrk="1" hangingPunct="1">
              <a:buFontTx/>
              <a:buNone/>
            </a:pPr>
            <a:r>
              <a:rPr lang="ru-RU" sz="1500" smtClean="0">
                <a:latin typeface="Times New Roman" pitchFamily="18" charset="0"/>
              </a:rPr>
              <a:t>Схематично бюджет можно изобразить следующим образом:</a:t>
            </a:r>
          </a:p>
        </p:txBody>
      </p:sp>
      <p:sp>
        <p:nvSpPr>
          <p:cNvPr id="3" name="AutoShape 34"/>
          <p:cNvSpPr>
            <a:spLocks noChangeArrowheads="1"/>
          </p:cNvSpPr>
          <p:nvPr/>
        </p:nvSpPr>
        <p:spPr bwMode="auto">
          <a:xfrm>
            <a:off x="3357554" y="1571612"/>
            <a:ext cx="3286148" cy="2071702"/>
          </a:xfrm>
          <a:prstGeom prst="flowChartAlternateProcess">
            <a:avLst/>
          </a:prstGeom>
          <a:solidFill>
            <a:srgbClr val="A6E2E8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>
              <a:defRPr/>
            </a:pPr>
            <a:endParaRPr lang="ru-RU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133" name="AutoShape 52"/>
          <p:cNvSpPr>
            <a:spLocks noChangeArrowheads="1"/>
          </p:cNvSpPr>
          <p:nvPr/>
        </p:nvSpPr>
        <p:spPr bwMode="auto">
          <a:xfrm>
            <a:off x="1785918" y="1857364"/>
            <a:ext cx="1300682" cy="1299692"/>
          </a:xfrm>
          <a:custGeom>
            <a:avLst/>
            <a:gdLst>
              <a:gd name="T0" fmla="*/ 27107473 w 21600"/>
              <a:gd name="T1" fmla="*/ 0 h 21600"/>
              <a:gd name="T2" fmla="*/ 27107473 w 21600"/>
              <a:gd name="T3" fmla="*/ 25571195 h 21600"/>
              <a:gd name="T4" fmla="*/ 5801064 w 21600"/>
              <a:gd name="T5" fmla="*/ 45430012 h 21600"/>
              <a:gd name="T6" fmla="*/ 38709597 w 21600"/>
              <a:gd name="T7" fmla="*/ 12785620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CCFFCC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ru-RU" sz="1600" dirty="0">
              <a:latin typeface="Times New Roman" pitchFamily="18" charset="0"/>
              <a:cs typeface="+mn-cs"/>
            </a:endParaRPr>
          </a:p>
        </p:txBody>
      </p:sp>
      <p:grpSp>
        <p:nvGrpSpPr>
          <p:cNvPr id="5" name="AutoShape 57"/>
          <p:cNvGrpSpPr>
            <a:grpSpLocks/>
          </p:cNvGrpSpPr>
          <p:nvPr/>
        </p:nvGrpSpPr>
        <p:grpSpPr bwMode="auto">
          <a:xfrm>
            <a:off x="6786578" y="2071678"/>
            <a:ext cx="1439862" cy="1439863"/>
            <a:chOff x="3921" y="657"/>
            <a:chExt cx="706" cy="556"/>
          </a:xfrm>
        </p:grpSpPr>
        <p:pic>
          <p:nvPicPr>
            <p:cNvPr id="13338" name="AutoShape 57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921" y="657"/>
              <a:ext cx="706" cy="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39" name="Text Box 39"/>
            <p:cNvSpPr txBox="1">
              <a:spLocks noChangeArrowheads="1"/>
            </p:cNvSpPr>
            <p:nvPr/>
          </p:nvSpPr>
          <p:spPr bwMode="auto">
            <a:xfrm rot="5400000">
              <a:off x="4348" y="948"/>
              <a:ext cx="142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1600">
                <a:latin typeface="Times New Roman" pitchFamily="18" charset="0"/>
              </a:endParaRPr>
            </a:p>
          </p:txBody>
        </p:sp>
      </p:grpSp>
      <p:sp>
        <p:nvSpPr>
          <p:cNvPr id="4" name="AutoShape 35"/>
          <p:cNvSpPr>
            <a:spLocks noChangeArrowheads="1"/>
          </p:cNvSpPr>
          <p:nvPr/>
        </p:nvSpPr>
        <p:spPr bwMode="auto">
          <a:xfrm>
            <a:off x="1200027" y="3228985"/>
            <a:ext cx="1633568" cy="762510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endParaRPr lang="ru-RU" sz="1800" b="1" smtClean="0">
              <a:solidFill>
                <a:srgbClr val="0000FF"/>
              </a:solidFill>
              <a:latin typeface="Times New Roman" pitchFamily="18" charset="0"/>
              <a:cs typeface="+mn-cs"/>
            </a:endParaRPr>
          </a:p>
          <a:p>
            <a:pPr algn="ctr">
              <a:defRPr/>
            </a:pPr>
            <a:r>
              <a:rPr lang="ru-RU" sz="1800" b="1" smtClean="0">
                <a:solidFill>
                  <a:srgbClr val="0000FF"/>
                </a:solidFill>
                <a:latin typeface="Times New Roman" pitchFamily="18" charset="0"/>
                <a:cs typeface="+mn-cs"/>
              </a:rPr>
              <a:t>ДОХОДЫ</a:t>
            </a:r>
            <a:endParaRPr lang="ru-RU" sz="1800" smtClean="0">
              <a:solidFill>
                <a:srgbClr val="0000FF"/>
              </a:solidFill>
              <a:latin typeface="Times New Roman" pitchFamily="18" charset="0"/>
              <a:cs typeface="+mn-cs"/>
            </a:endParaRPr>
          </a:p>
          <a:p>
            <a:pPr algn="ctr">
              <a:defRPr/>
            </a:pPr>
            <a:endParaRPr lang="ru-RU" sz="1800" smtClean="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5124" name="AutoShape 36"/>
          <p:cNvSpPr>
            <a:spLocks noChangeArrowheads="1"/>
          </p:cNvSpPr>
          <p:nvPr/>
        </p:nvSpPr>
        <p:spPr bwMode="auto">
          <a:xfrm>
            <a:off x="6715140" y="3500438"/>
            <a:ext cx="2229751" cy="1591806"/>
          </a:xfrm>
          <a:prstGeom prst="flowChartAlternateProcess">
            <a:avLst/>
          </a:prstGeom>
          <a:solidFill>
            <a:srgbClr val="FF9900">
              <a:alpha val="4784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000" b="1" smtClean="0">
                <a:solidFill>
                  <a:srgbClr val="0000FF"/>
                </a:solidFill>
                <a:latin typeface="Times New Roman" pitchFamily="18" charset="0"/>
                <a:cs typeface="+mn-cs"/>
              </a:rPr>
              <a:t>РАСХОДЫ</a:t>
            </a:r>
          </a:p>
        </p:txBody>
      </p:sp>
      <p:sp>
        <p:nvSpPr>
          <p:cNvPr id="2" name="AutoShape 35"/>
          <p:cNvSpPr>
            <a:spLocks noChangeArrowheads="1"/>
          </p:cNvSpPr>
          <p:nvPr/>
        </p:nvSpPr>
        <p:spPr bwMode="auto">
          <a:xfrm>
            <a:off x="844585" y="4670281"/>
            <a:ext cx="2272584" cy="831273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1400" b="1" smtClean="0">
                <a:solidFill>
                  <a:srgbClr val="0000FF"/>
                </a:solidFill>
                <a:latin typeface="Times New Roman" pitchFamily="18" charset="0"/>
                <a:cs typeface="+mn-cs"/>
              </a:rPr>
              <a:t>ИСТОЧНИКИ </a:t>
            </a:r>
          </a:p>
          <a:p>
            <a:pPr algn="ctr">
              <a:defRPr/>
            </a:pPr>
            <a:r>
              <a:rPr lang="ru-RU" sz="1400" b="1" smtClean="0">
                <a:solidFill>
                  <a:srgbClr val="0000FF"/>
                </a:solidFill>
                <a:latin typeface="Times New Roman" pitchFamily="18" charset="0"/>
                <a:cs typeface="+mn-cs"/>
              </a:rPr>
              <a:t>ФИНАНСИРОВАНИЯ </a:t>
            </a:r>
          </a:p>
          <a:p>
            <a:pPr algn="ctr">
              <a:defRPr/>
            </a:pPr>
            <a:r>
              <a:rPr lang="ru-RU" sz="1400" b="1" smtClean="0">
                <a:solidFill>
                  <a:srgbClr val="0000FF"/>
                </a:solidFill>
                <a:latin typeface="Times New Roman" pitchFamily="18" charset="0"/>
                <a:cs typeface="+mn-cs"/>
              </a:rPr>
              <a:t>ДЕФИЦИТА БЮДЖЕТА</a:t>
            </a:r>
            <a:endParaRPr lang="ru-RU" sz="1400" smtClean="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3332" name="Line 49"/>
          <p:cNvSpPr>
            <a:spLocks noChangeShapeType="1"/>
          </p:cNvSpPr>
          <p:nvPr/>
        </p:nvSpPr>
        <p:spPr bwMode="auto">
          <a:xfrm>
            <a:off x="2051050" y="4149725"/>
            <a:ext cx="0" cy="288925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3" name="Line 50"/>
          <p:cNvSpPr>
            <a:spLocks noChangeShapeType="1"/>
          </p:cNvSpPr>
          <p:nvPr/>
        </p:nvSpPr>
        <p:spPr bwMode="auto">
          <a:xfrm>
            <a:off x="1908175" y="4292600"/>
            <a:ext cx="287338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4" name="AutoShape 51"/>
          <p:cNvSpPr>
            <a:spLocks/>
          </p:cNvSpPr>
          <p:nvPr/>
        </p:nvSpPr>
        <p:spPr bwMode="auto">
          <a:xfrm>
            <a:off x="3419475" y="3644900"/>
            <a:ext cx="431800" cy="1512888"/>
          </a:xfrm>
          <a:prstGeom prst="rightBrace">
            <a:avLst>
              <a:gd name="adj1" fmla="val 29197"/>
              <a:gd name="adj2" fmla="val 50000"/>
            </a:avLst>
          </a:prstGeom>
          <a:noFill/>
          <a:ln w="28575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35" name="Line 52"/>
          <p:cNvSpPr>
            <a:spLocks noChangeShapeType="1"/>
          </p:cNvSpPr>
          <p:nvPr/>
        </p:nvSpPr>
        <p:spPr bwMode="auto">
          <a:xfrm>
            <a:off x="4067175" y="4149725"/>
            <a:ext cx="719138" cy="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6" name="Line 53"/>
          <p:cNvSpPr>
            <a:spLocks noChangeShapeType="1"/>
          </p:cNvSpPr>
          <p:nvPr/>
        </p:nvSpPr>
        <p:spPr bwMode="auto">
          <a:xfrm>
            <a:off x="4067175" y="4581525"/>
            <a:ext cx="719138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7" name="Text Box 58"/>
          <p:cNvSpPr txBox="1">
            <a:spLocks noChangeArrowheads="1"/>
          </p:cNvSpPr>
          <p:nvPr/>
        </p:nvSpPr>
        <p:spPr bwMode="auto">
          <a:xfrm>
            <a:off x="1979613" y="188913"/>
            <a:ext cx="52562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Структура</a:t>
            </a:r>
            <a:r>
              <a:rPr lang="ru-RU" sz="2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бюджета</a:t>
            </a:r>
          </a:p>
        </p:txBody>
      </p:sp>
      <p:pic>
        <p:nvPicPr>
          <p:cNvPr id="19" name="Picture 12" descr="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785926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8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5357826"/>
            <a:ext cx="208914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3" descr="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5722" y="4929198"/>
            <a:ext cx="249299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7765464-70E2-453D-8878-6325A6D1E411}" type="slidenum">
              <a:rPr lang="ru-RU" smtClean="0"/>
              <a:pPr>
                <a:defRPr/>
              </a:pPr>
              <a:t>5</a:t>
            </a:fld>
            <a:endParaRPr lang="ru-RU" smtClean="0"/>
          </a:p>
        </p:txBody>
      </p:sp>
      <p:pic>
        <p:nvPicPr>
          <p:cNvPr id="14339" name="Picture 19" descr="доходы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3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627313" y="765175"/>
            <a:ext cx="3529012" cy="288925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100000">
                <a:srgbClr val="5E7676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b="1">
                <a:latin typeface="Times New Roman" pitchFamily="18" charset="0"/>
              </a:rPr>
              <a:t>ДОХОДЫ БЮДЖЕТА</a:t>
            </a:r>
            <a:endParaRPr lang="ru-RU" sz="140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23850" y="1268413"/>
            <a:ext cx="1871663" cy="288925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100000">
                <a:srgbClr val="5E7676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>
                <a:latin typeface="Times New Roman" pitchFamily="18" charset="0"/>
              </a:rPr>
              <a:t>Налоговые доходы</a:t>
            </a:r>
            <a:endParaRPr lang="ru-RU" sz="1800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276600" y="1341438"/>
            <a:ext cx="2232025" cy="287337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100000">
                <a:srgbClr val="5E7676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>
                <a:latin typeface="Times New Roman" pitchFamily="18" charset="0"/>
              </a:rPr>
              <a:t>Неналоговые доходы</a:t>
            </a:r>
            <a:endParaRPr lang="ru-RU" sz="1800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767513" y="1341438"/>
            <a:ext cx="2376487" cy="288925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100000">
                <a:srgbClr val="5E7676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>
                <a:latin typeface="Times New Roman" pitchFamily="18" charset="0"/>
              </a:rPr>
              <a:t>Безвозмездные поступления</a:t>
            </a:r>
            <a:endParaRPr lang="ru-RU" sz="1800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H="1">
            <a:off x="1835150" y="1052513"/>
            <a:ext cx="1152525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4500563" y="1052513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6" name="Text Box 11"/>
          <p:cNvSpPr txBox="1">
            <a:spLocks noChangeArrowheads="1"/>
          </p:cNvSpPr>
          <p:nvPr/>
        </p:nvSpPr>
        <p:spPr bwMode="auto">
          <a:xfrm>
            <a:off x="0" y="1628775"/>
            <a:ext cx="2484438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200" b="1">
                <a:latin typeface="Times New Roman" pitchFamily="18" charset="0"/>
              </a:rPr>
              <a:t>- доходы от предусмотренных</a:t>
            </a:r>
            <a:r>
              <a:rPr lang="ru-RU" sz="1200" b="1"/>
              <a:t>  </a:t>
            </a:r>
            <a:r>
              <a:rPr lang="ru-RU" sz="1200" b="1">
                <a:latin typeface="Times New Roman" pitchFamily="18" charset="0"/>
              </a:rPr>
              <a:t>законодательством Российской Федерации о налогах и сборах федеральных налогов и сборов, в том числе от налогов, предусмотренных специальными налоговыми режимами, а также пеней и штрафов по ним.</a:t>
            </a:r>
          </a:p>
        </p:txBody>
      </p:sp>
      <p:sp>
        <p:nvSpPr>
          <p:cNvPr id="14347" name="Text Box 12"/>
          <p:cNvSpPr txBox="1">
            <a:spLocks noChangeArrowheads="1"/>
          </p:cNvSpPr>
          <p:nvPr/>
        </p:nvSpPr>
        <p:spPr bwMode="auto">
          <a:xfrm>
            <a:off x="2484438" y="1628775"/>
            <a:ext cx="4103687" cy="5021263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200" b="1">
                <a:latin typeface="Times New Roman" pitchFamily="18" charset="0"/>
              </a:rPr>
              <a:t>- доходы от использования имущества, находящегося в государственной или муниципальной собственности, за исключением имущества бюджетных и автономных учреждений, а также имущества муниципальных унитарных предприятий, в том числе казенных;</a:t>
            </a:r>
          </a:p>
          <a:p>
            <a:pPr algn="just">
              <a:buFontTx/>
              <a:buChar char="-"/>
            </a:pPr>
            <a:r>
              <a:rPr lang="ru-RU" sz="1200" b="1">
                <a:latin typeface="Times New Roman" pitchFamily="18" charset="0"/>
              </a:rPr>
              <a:t>доходы от продажи имущества (кроме акций и иных форм участия в капитале, государственных запасов драгоценных металлов и драгоценных камней), находящегося в государственной или муниципальной собственности, за исключением имущества бюджетных и автономных учреждений, а также имущества муниципальных унитарных предприятий, в том числе казенных;</a:t>
            </a:r>
          </a:p>
          <a:p>
            <a:pPr algn="just">
              <a:buFontTx/>
              <a:buChar char="-"/>
            </a:pPr>
            <a:r>
              <a:rPr lang="ru-RU" sz="1200" b="1">
                <a:latin typeface="Times New Roman" pitchFamily="18" charset="0"/>
              </a:rPr>
              <a:t> платежи при пользовании природными ресурсами;</a:t>
            </a:r>
          </a:p>
          <a:p>
            <a:pPr algn="just">
              <a:buFontTx/>
              <a:buChar char="-"/>
            </a:pPr>
            <a:r>
              <a:rPr lang="ru-RU" sz="1200" b="1">
                <a:latin typeface="Times New Roman" pitchFamily="18" charset="0"/>
              </a:rPr>
              <a:t>доходы от платных услуг, оказываемых казенными учреждениями;</a:t>
            </a:r>
          </a:p>
          <a:p>
            <a:pPr algn="just">
              <a:buFontTx/>
              <a:buChar char="-"/>
            </a:pPr>
            <a:r>
              <a:rPr lang="ru-RU" sz="1200" b="1">
                <a:latin typeface="Times New Roman" pitchFamily="18" charset="0"/>
              </a:rPr>
              <a:t> денежные взыскания (штрафы) за нарушение законодательства о налогах и сборах;</a:t>
            </a:r>
          </a:p>
          <a:p>
            <a:pPr algn="just"/>
            <a:r>
              <a:rPr lang="ru-RU" sz="1200" b="1">
                <a:latin typeface="Times New Roman" pitchFamily="18" charset="0"/>
              </a:rPr>
              <a:t>- средства, полученные в результате применения мер гражданско-правовой, административной и уголовной ответственности, в том числе штрафы, конфискации, компенсации, а также средства, полученные в возмещение вреда, причиненного Российской Федерации, субъектам Российской Федерации, муниципальным образованиям, и иные суммы принудительного изъятия;</a:t>
            </a:r>
          </a:p>
          <a:p>
            <a:pPr algn="just"/>
            <a:r>
              <a:rPr lang="ru-RU" sz="1200" b="1">
                <a:latin typeface="Times New Roman" pitchFamily="18" charset="0"/>
              </a:rPr>
              <a:t>- иные неналоговые доходы.</a:t>
            </a:r>
          </a:p>
        </p:txBody>
      </p:sp>
      <p:sp>
        <p:nvSpPr>
          <p:cNvPr id="14348" name="Line 13"/>
          <p:cNvSpPr>
            <a:spLocks noChangeShapeType="1"/>
          </p:cNvSpPr>
          <p:nvPr/>
        </p:nvSpPr>
        <p:spPr bwMode="auto">
          <a:xfrm>
            <a:off x="5867400" y="1052513"/>
            <a:ext cx="1370013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9" name="Text Box 14"/>
          <p:cNvSpPr txBox="1">
            <a:spLocks noChangeArrowheads="1"/>
          </p:cNvSpPr>
          <p:nvPr/>
        </p:nvSpPr>
        <p:spPr bwMode="auto">
          <a:xfrm>
            <a:off x="6588125" y="1628775"/>
            <a:ext cx="2700338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200" b="1">
                <a:latin typeface="Times New Roman" pitchFamily="18" charset="0"/>
              </a:rPr>
              <a:t>- дотации из других бюджетов бюджетной системы Российской Федерации;</a:t>
            </a:r>
          </a:p>
          <a:p>
            <a:pPr algn="just"/>
            <a:r>
              <a:rPr lang="ru-RU" sz="1200" b="1">
                <a:latin typeface="Times New Roman" pitchFamily="18" charset="0"/>
              </a:rPr>
              <a:t>- субсидии из других бюджетов бюджетной системы Российской Федерации (межбюджетные субсидии);</a:t>
            </a:r>
          </a:p>
          <a:p>
            <a:pPr algn="just"/>
            <a:r>
              <a:rPr lang="ru-RU" sz="1200" b="1">
                <a:latin typeface="Times New Roman" pitchFamily="18" charset="0"/>
              </a:rPr>
              <a:t>- субвенции из федерального бюджета и (или) из бюджетов субъектов Российской Федерации;</a:t>
            </a:r>
          </a:p>
          <a:p>
            <a:pPr algn="just"/>
            <a:r>
              <a:rPr lang="ru-RU" sz="1200" b="1">
                <a:latin typeface="Times New Roman" pitchFamily="18" charset="0"/>
              </a:rPr>
              <a:t>- иные межбюджетные трансферты из других бюджетов бюджетной системы Российской Федерации;</a:t>
            </a:r>
          </a:p>
          <a:p>
            <a:pPr algn="just"/>
            <a:r>
              <a:rPr lang="ru-RU" sz="1200" b="1">
                <a:latin typeface="Times New Roman" pitchFamily="18" charset="0"/>
              </a:rPr>
              <a:t>- безвозмездные поступления от физических и юридических лиц, международных организаций и правительств иностранных государств, в том числе добровольные пожертвования.</a:t>
            </a:r>
          </a:p>
        </p:txBody>
      </p:sp>
      <p:sp>
        <p:nvSpPr>
          <p:cNvPr id="14350" name="Text Box 22"/>
          <p:cNvSpPr txBox="1">
            <a:spLocks noChangeArrowheads="1"/>
          </p:cNvSpPr>
          <p:nvPr/>
        </p:nvSpPr>
        <p:spPr bwMode="auto">
          <a:xfrm>
            <a:off x="1908175" y="115888"/>
            <a:ext cx="52562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Times New Roman" pitchFamily="18" charset="0"/>
              </a:rPr>
              <a:t>Характеристики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4D5F2"/>
            </a:gs>
            <a:gs pos="64999">
              <a:srgbClr val="F0EBD5"/>
            </a:gs>
            <a:gs pos="100000">
              <a:srgbClr val="D1C39F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E8DD1E9F-88B3-423F-8503-FA251D7DBE1C}" type="slidenum">
              <a:rPr lang="ru-RU" smtClean="0"/>
              <a:pPr>
                <a:defRPr/>
              </a:pPr>
              <a:t>6</a:t>
            </a:fld>
            <a:endParaRPr lang="ru-RU" smtClean="0"/>
          </a:p>
        </p:txBody>
      </p:sp>
      <p:sp>
        <p:nvSpPr>
          <p:cNvPr id="201740" name="AutoShape 12"/>
          <p:cNvSpPr>
            <a:spLocks noChangeArrowheads="1"/>
          </p:cNvSpPr>
          <p:nvPr/>
        </p:nvSpPr>
        <p:spPr bwMode="auto">
          <a:xfrm>
            <a:off x="2714612" y="2357430"/>
            <a:ext cx="3857652" cy="50006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00"/>
              </a:gs>
              <a:gs pos="100000">
                <a:schemeClr val="accent1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Times New Roman" pitchFamily="18" charset="0"/>
              </a:rPr>
              <a:t>Неналоговые доходы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201732" name="AutoShape 4"/>
          <p:cNvSpPr>
            <a:spLocks noChangeArrowheads="1"/>
          </p:cNvSpPr>
          <p:nvPr/>
        </p:nvSpPr>
        <p:spPr bwMode="auto">
          <a:xfrm>
            <a:off x="2928926" y="214290"/>
            <a:ext cx="3241675" cy="43497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00"/>
              </a:gs>
              <a:gs pos="100000">
                <a:schemeClr val="accent1"/>
              </a:gs>
            </a:gsLst>
            <a:lin ang="5400000" scaled="1"/>
            <a:tileRect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Times New Roman" pitchFamily="18" charset="0"/>
              </a:rPr>
              <a:t>Налоговые доходы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15373" name="AutoShape 15"/>
          <p:cNvSpPr>
            <a:spLocks noChangeArrowheads="1"/>
          </p:cNvSpPr>
          <p:nvPr/>
        </p:nvSpPr>
        <p:spPr bwMode="auto">
          <a:xfrm>
            <a:off x="4357686" y="2857496"/>
            <a:ext cx="720725" cy="7191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graphicFrame>
        <p:nvGraphicFramePr>
          <p:cNvPr id="201777" name="Group 49"/>
          <p:cNvGraphicFramePr>
            <a:graphicFrameLocks noGrp="1"/>
          </p:cNvGraphicFramePr>
          <p:nvPr/>
        </p:nvGraphicFramePr>
        <p:xfrm>
          <a:off x="428595" y="3643314"/>
          <a:ext cx="8208961" cy="1030277"/>
        </p:xfrm>
        <a:graphic>
          <a:graphicData uri="http://schemas.openxmlformats.org/drawingml/2006/table">
            <a:tbl>
              <a:tblPr/>
              <a:tblGrid>
                <a:gridCol w="2960679"/>
                <a:gridCol w="2500330"/>
                <a:gridCol w="2747952"/>
              </a:tblGrid>
              <a:tr h="103027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самообложения граждан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4214810" y="642918"/>
            <a:ext cx="720725" cy="7191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642909" y="1357298"/>
          <a:ext cx="7929619" cy="960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3"/>
                <a:gridCol w="1285884"/>
                <a:gridCol w="1428760"/>
                <a:gridCol w="1857388"/>
                <a:gridCol w="2000264"/>
              </a:tblGrid>
              <a:tr h="960430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  <a:endParaRPr lang="ru-RU" b="1" i="1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  <a:endParaRPr lang="ru-RU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r>
                        <a:rPr lang="ru-RU" b="1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имущество</a:t>
                      </a:r>
                      <a:endParaRPr lang="ru-RU" b="1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3143240" y="4786322"/>
            <a:ext cx="3241675" cy="434972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00"/>
              </a:gs>
              <a:gs pos="100000">
                <a:schemeClr val="accent1"/>
              </a:gs>
            </a:gsLst>
            <a:lin ang="5400000" scaled="1"/>
            <a:tileRect/>
          </a:gradFill>
          <a:ln w="9525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Times New Roman" pitchFamily="18" charset="0"/>
              </a:rPr>
              <a:t>Безвозмездные поступления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22" name="AutoShape 15"/>
          <p:cNvSpPr>
            <a:spLocks noChangeArrowheads="1"/>
          </p:cNvSpPr>
          <p:nvPr/>
        </p:nvSpPr>
        <p:spPr bwMode="auto">
          <a:xfrm>
            <a:off x="4429124" y="5214950"/>
            <a:ext cx="720725" cy="571504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1357290" y="5857892"/>
            <a:ext cx="6643734" cy="500066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Times New Roman" pitchFamily="18" charset="0"/>
              </a:rPr>
              <a:t>Поступления от других бюджетов бюджетной системы</a:t>
            </a:r>
            <a:endParaRPr lang="ru-RU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68466"/>
            </a:gs>
            <a:gs pos="64999">
              <a:srgbClr val="F0EBD5"/>
            </a:gs>
            <a:gs pos="100000">
              <a:srgbClr val="D1C39F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3D167A5-0570-4E10-AFF3-66781022C7A7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  <p:sp>
        <p:nvSpPr>
          <p:cNvPr id="18435" name="AutoShape 81" descr="Крупная сетка"/>
          <p:cNvSpPr>
            <a:spLocks noChangeArrowheads="1"/>
          </p:cNvSpPr>
          <p:nvPr/>
        </p:nvSpPr>
        <p:spPr bwMode="auto">
          <a:xfrm>
            <a:off x="179388" y="3068638"/>
            <a:ext cx="3128962" cy="1655762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18436" name="Рисунок 15"/>
          <p:cNvPicPr>
            <a:picLocks noChangeAspect="1" noChangeArrowheads="1"/>
          </p:cNvPicPr>
          <p:nvPr/>
        </p:nvPicPr>
        <p:blipFill>
          <a:blip r:embed="rId3"/>
          <a:srcRect t="24059" b="17294"/>
          <a:stretch>
            <a:fillRect/>
          </a:stretch>
        </p:blipFill>
        <p:spPr bwMode="auto">
          <a:xfrm>
            <a:off x="1403350" y="908050"/>
            <a:ext cx="16494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14"/>
          <p:cNvPicPr>
            <a:picLocks noChangeAspect="1" noChangeArrowheads="1"/>
          </p:cNvPicPr>
          <p:nvPr/>
        </p:nvPicPr>
        <p:blipFill>
          <a:blip r:embed="rId4"/>
          <a:srcRect t="25940" b="17459"/>
          <a:stretch>
            <a:fillRect/>
          </a:stretch>
        </p:blipFill>
        <p:spPr bwMode="auto">
          <a:xfrm>
            <a:off x="5867400" y="981075"/>
            <a:ext cx="1504950" cy="1871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</p:pic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260350"/>
            <a:ext cx="8856663" cy="626427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180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180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180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180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18439" name="Text Box 4"/>
          <p:cNvSpPr txBox="1">
            <a:spLocks noChangeArrowheads="1"/>
          </p:cNvSpPr>
          <p:nvPr/>
        </p:nvSpPr>
        <p:spPr bwMode="auto">
          <a:xfrm>
            <a:off x="1042988" y="1052513"/>
            <a:ext cx="1730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</p:txBody>
      </p:sp>
      <p:sp>
        <p:nvSpPr>
          <p:cNvPr id="18440" name="Text Box 6"/>
          <p:cNvSpPr txBox="1">
            <a:spLocks noChangeArrowheads="1"/>
          </p:cNvSpPr>
          <p:nvPr/>
        </p:nvSpPr>
        <p:spPr bwMode="auto">
          <a:xfrm>
            <a:off x="5867400" y="2708275"/>
            <a:ext cx="938213" cy="2841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Times New Roman" pitchFamily="18" charset="0"/>
              </a:rPr>
              <a:t>ДОХОДЫ</a:t>
            </a:r>
          </a:p>
        </p:txBody>
      </p:sp>
      <p:pic>
        <p:nvPicPr>
          <p:cNvPr id="18441" name="Рисунок 15"/>
          <p:cNvPicPr>
            <a:picLocks noChangeAspect="1" noChangeArrowheads="1"/>
          </p:cNvPicPr>
          <p:nvPr/>
        </p:nvPicPr>
        <p:blipFill>
          <a:blip r:embed="rId3"/>
          <a:srcRect t="24059" b="17294"/>
          <a:stretch>
            <a:fillRect/>
          </a:stretch>
        </p:blipFill>
        <p:spPr bwMode="auto">
          <a:xfrm>
            <a:off x="7380288" y="1773238"/>
            <a:ext cx="9017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Text Box 52"/>
          <p:cNvSpPr txBox="1">
            <a:spLocks noChangeArrowheads="1"/>
          </p:cNvSpPr>
          <p:nvPr/>
        </p:nvSpPr>
        <p:spPr bwMode="auto">
          <a:xfrm>
            <a:off x="7380288" y="2708275"/>
            <a:ext cx="1009650" cy="2841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Times New Roman" pitchFamily="18" charset="0"/>
              </a:rPr>
              <a:t>РАСХОДЫ</a:t>
            </a:r>
          </a:p>
        </p:txBody>
      </p:sp>
      <p:pic>
        <p:nvPicPr>
          <p:cNvPr id="18443" name="Рисунок 14"/>
          <p:cNvPicPr>
            <a:picLocks noChangeAspect="1" noChangeArrowheads="1"/>
          </p:cNvPicPr>
          <p:nvPr/>
        </p:nvPicPr>
        <p:blipFill>
          <a:blip r:embed="rId4"/>
          <a:srcRect t="25940" b="17459"/>
          <a:stretch>
            <a:fillRect/>
          </a:stretch>
        </p:blipFill>
        <p:spPr bwMode="auto">
          <a:xfrm>
            <a:off x="468313" y="1700213"/>
            <a:ext cx="965200" cy="1008062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</p:pic>
      <p:sp>
        <p:nvSpPr>
          <p:cNvPr id="18444" name="Text Box 60"/>
          <p:cNvSpPr txBox="1">
            <a:spLocks noChangeArrowheads="1"/>
          </p:cNvSpPr>
          <p:nvPr/>
        </p:nvSpPr>
        <p:spPr bwMode="auto">
          <a:xfrm>
            <a:off x="395288" y="2565400"/>
            <a:ext cx="936625" cy="2841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Times New Roman" pitchFamily="18" charset="0"/>
              </a:rPr>
              <a:t>ДОХОДЫ</a:t>
            </a:r>
          </a:p>
        </p:txBody>
      </p:sp>
      <p:sp>
        <p:nvSpPr>
          <p:cNvPr id="18445" name="Text Box 62"/>
          <p:cNvSpPr txBox="1">
            <a:spLocks noChangeArrowheads="1"/>
          </p:cNvSpPr>
          <p:nvPr/>
        </p:nvSpPr>
        <p:spPr bwMode="auto">
          <a:xfrm>
            <a:off x="1763713" y="2565400"/>
            <a:ext cx="1009650" cy="2841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>
                <a:latin typeface="Times New Roman" pitchFamily="18" charset="0"/>
              </a:rPr>
              <a:t>РАСХОДЫ</a:t>
            </a:r>
          </a:p>
        </p:txBody>
      </p:sp>
      <p:sp>
        <p:nvSpPr>
          <p:cNvPr id="18446" name="AutoShape 77" descr="Крупная сетка"/>
          <p:cNvSpPr>
            <a:spLocks noChangeArrowheads="1"/>
          </p:cNvSpPr>
          <p:nvPr/>
        </p:nvSpPr>
        <p:spPr bwMode="auto">
          <a:xfrm>
            <a:off x="971550" y="115888"/>
            <a:ext cx="6985000" cy="576262"/>
          </a:xfrm>
          <a:prstGeom prst="bevel">
            <a:avLst>
              <a:gd name="adj" fmla="val 12500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8447" name="Text Box 78"/>
          <p:cNvSpPr txBox="1">
            <a:spLocks noChangeArrowheads="1"/>
          </p:cNvSpPr>
          <p:nvPr/>
        </p:nvSpPr>
        <p:spPr bwMode="auto">
          <a:xfrm>
            <a:off x="1187450" y="188913"/>
            <a:ext cx="66246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</a:rPr>
              <a:t>ДОХОДЫ – РАСХОДЫ = ДЕФИЦИТ (ПРОФИЦИТ)</a:t>
            </a:r>
          </a:p>
        </p:txBody>
      </p:sp>
      <p:sp>
        <p:nvSpPr>
          <p:cNvPr id="18448" name="Text Box 80"/>
          <p:cNvSpPr txBox="1">
            <a:spLocks noChangeArrowheads="1"/>
          </p:cNvSpPr>
          <p:nvPr/>
        </p:nvSpPr>
        <p:spPr bwMode="auto">
          <a:xfrm>
            <a:off x="323850" y="3068638"/>
            <a:ext cx="2879725" cy="1908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latin typeface="Times New Roman" pitchFamily="18" charset="0"/>
              </a:rPr>
              <a:t>ДЕФИЦИТ </a:t>
            </a:r>
          </a:p>
          <a:p>
            <a:pPr algn="ctr"/>
            <a:r>
              <a:rPr lang="ru-RU" sz="1400" b="1">
                <a:latin typeface="Times New Roman" pitchFamily="18" charset="0"/>
              </a:rPr>
              <a:t>(расходы больше доходов)</a:t>
            </a:r>
          </a:p>
          <a:p>
            <a:pPr algn="just">
              <a:spcBef>
                <a:spcPct val="50000"/>
              </a:spcBef>
            </a:pPr>
            <a:r>
              <a:rPr lang="ru-RU" sz="1300">
                <a:latin typeface="Times New Roman" pitchFamily="18" charset="0"/>
              </a:rPr>
              <a:t>При превышении расходов над доходами  принимается решение об источниках покрытия дефицита (например, использовать имеющиеся накопления, остатки, взять в долг).</a:t>
            </a:r>
          </a:p>
          <a:p>
            <a:pPr algn="ctr">
              <a:spcBef>
                <a:spcPct val="50000"/>
              </a:spcBef>
            </a:pPr>
            <a:endParaRPr lang="ru-RU" sz="1300">
              <a:latin typeface="Times New Roman" pitchFamily="18" charset="0"/>
            </a:endParaRPr>
          </a:p>
        </p:txBody>
      </p:sp>
      <p:sp>
        <p:nvSpPr>
          <p:cNvPr id="18449" name="AutoShape 82" descr="Крупная сетка"/>
          <p:cNvSpPr>
            <a:spLocks noChangeArrowheads="1"/>
          </p:cNvSpPr>
          <p:nvPr/>
        </p:nvSpPr>
        <p:spPr bwMode="auto">
          <a:xfrm>
            <a:off x="5724525" y="3141663"/>
            <a:ext cx="3095625" cy="1655762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8450" name="Text Box 83"/>
          <p:cNvSpPr txBox="1">
            <a:spLocks noChangeArrowheads="1"/>
          </p:cNvSpPr>
          <p:nvPr/>
        </p:nvSpPr>
        <p:spPr bwMode="auto">
          <a:xfrm>
            <a:off x="5795963" y="3141663"/>
            <a:ext cx="2952750" cy="160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latin typeface="Times New Roman" pitchFamily="18" charset="0"/>
              </a:rPr>
              <a:t>ПРОФИЦИТ</a:t>
            </a:r>
          </a:p>
          <a:p>
            <a:pPr algn="ctr"/>
            <a:r>
              <a:rPr lang="ru-RU" sz="1400" b="1">
                <a:latin typeface="Times New Roman" pitchFamily="18" charset="0"/>
              </a:rPr>
              <a:t>(доходы больше расходов)</a:t>
            </a:r>
          </a:p>
          <a:p>
            <a:pPr algn="just">
              <a:spcBef>
                <a:spcPct val="50000"/>
              </a:spcBef>
            </a:pPr>
            <a:r>
              <a:rPr lang="ru-RU" sz="1300">
                <a:latin typeface="Times New Roman" pitchFamily="18" charset="0"/>
              </a:rPr>
              <a:t>При превышении доходов над расходами принимается решение, как их использовать (например, накапливать резервы, остатки, погашать долг).</a:t>
            </a:r>
          </a:p>
        </p:txBody>
      </p:sp>
      <p:sp>
        <p:nvSpPr>
          <p:cNvPr id="18451" name="Text Box 84"/>
          <p:cNvSpPr txBox="1">
            <a:spLocks noChangeArrowheads="1"/>
          </p:cNvSpPr>
          <p:nvPr/>
        </p:nvSpPr>
        <p:spPr bwMode="auto">
          <a:xfrm>
            <a:off x="1619250" y="4868863"/>
            <a:ext cx="5470525" cy="366712"/>
          </a:xfrm>
          <a:prstGeom prst="rect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b="1">
                <a:latin typeface="Times New Roman" pitchFamily="18" charset="0"/>
              </a:rPr>
              <a:t>Муниципальный долг</a:t>
            </a:r>
          </a:p>
        </p:txBody>
      </p:sp>
      <p:sp>
        <p:nvSpPr>
          <p:cNvPr id="18452" name="Text Box 85"/>
          <p:cNvSpPr txBox="1">
            <a:spLocks noChangeArrowheads="1"/>
          </p:cNvSpPr>
          <p:nvPr/>
        </p:nvSpPr>
        <p:spPr bwMode="auto">
          <a:xfrm>
            <a:off x="179388" y="5229225"/>
            <a:ext cx="8785225" cy="992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7675" algn="just"/>
            <a:r>
              <a:rPr lang="ru-RU" sz="1300">
                <a:latin typeface="Times New Roman" pitchFamily="18" charset="0"/>
              </a:rPr>
              <a:t>Учет и регистрация муниципальных долговых обязательств осуществляется в</a:t>
            </a:r>
            <a:r>
              <a:rPr lang="ru-RU" sz="1300" b="1">
                <a:latin typeface="Times New Roman" pitchFamily="18" charset="0"/>
              </a:rPr>
              <a:t> </a:t>
            </a:r>
            <a:r>
              <a:rPr lang="ru-RU" sz="1300" b="1" i="1">
                <a:solidFill>
                  <a:srgbClr val="0033CC"/>
                </a:solidFill>
                <a:latin typeface="Times New Roman" pitchFamily="18" charset="0"/>
              </a:rPr>
              <a:t>муниципальной долговой книге.</a:t>
            </a:r>
          </a:p>
          <a:p>
            <a:pPr indent="447675" algn="just"/>
            <a:r>
              <a:rPr lang="ru-RU" sz="1300">
                <a:latin typeface="Times New Roman" pitchFamily="18" charset="0"/>
              </a:rPr>
              <a:t>В муниципальную долговую книгу вносятся сведения об объеме долговых обязательств по видам этих обязательств, дате их возникновения и исполнения полностью или частично, формах обеспечения обязательств.</a:t>
            </a:r>
          </a:p>
          <a:p>
            <a:pPr indent="447675" algn="ctr">
              <a:spcBef>
                <a:spcPct val="50000"/>
              </a:spcBef>
            </a:pPr>
            <a:endParaRPr lang="ru-RU" sz="13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07319DD-DE63-474A-A196-D2DE2D3F654E}" type="slidenum">
              <a:rPr lang="ru-RU" smtClean="0"/>
              <a:pPr>
                <a:defRPr/>
              </a:pPr>
              <a:t>8</a:t>
            </a:fld>
            <a:endParaRPr lang="ru-RU" smtClean="0"/>
          </a:p>
        </p:txBody>
      </p:sp>
      <p:pic>
        <p:nvPicPr>
          <p:cNvPr id="19459" name="Picture 69" descr="фла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8785225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642350" cy="5937250"/>
          </a:xfrm>
        </p:spPr>
        <p:txBody>
          <a:bodyPr/>
          <a:lstStyle/>
          <a:p>
            <a:pPr marL="0" indent="542925" algn="just" eaLnBrk="1" hangingPunct="1">
              <a:buFontTx/>
              <a:buNone/>
            </a:pPr>
            <a:endParaRPr lang="ru-RU" sz="1400" smtClean="0">
              <a:latin typeface="Times New Roman" pitchFamily="18" charset="0"/>
            </a:endParaRPr>
          </a:p>
          <a:p>
            <a:pPr marL="0" indent="542925" algn="just" eaLnBrk="1" hangingPunct="1">
              <a:buFontTx/>
              <a:buNone/>
            </a:pPr>
            <a:endParaRPr lang="ru-RU" sz="1400" smtClean="0">
              <a:latin typeface="Times New Roman" pitchFamily="18" charset="0"/>
            </a:endParaRPr>
          </a:p>
          <a:p>
            <a:pPr marL="0" indent="542925" algn="just" eaLnBrk="1" hangingPunct="1">
              <a:buFontTx/>
              <a:buNone/>
            </a:pPr>
            <a:endParaRPr lang="ru-RU" sz="1400" smtClean="0">
              <a:latin typeface="Times New Roman" pitchFamily="18" charset="0"/>
            </a:endParaRPr>
          </a:p>
          <a:p>
            <a:pPr marL="0" indent="542925" algn="just" eaLnBrk="1" hangingPunct="1">
              <a:buFontTx/>
              <a:buNone/>
            </a:pPr>
            <a:endParaRPr lang="ru-RU" sz="1400" smtClean="0">
              <a:solidFill>
                <a:srgbClr val="0033CC"/>
              </a:solidFill>
              <a:latin typeface="Times New Roman" pitchFamily="18" charset="0"/>
            </a:endParaRPr>
          </a:p>
          <a:p>
            <a:pPr marL="0" indent="542925" algn="just" eaLnBrk="1" hangingPunct="1">
              <a:buFontTx/>
              <a:buNone/>
            </a:pPr>
            <a:endParaRPr lang="ru-RU" sz="1400" smtClean="0">
              <a:latin typeface="Times New Roman" pitchFamily="18" charset="0"/>
            </a:endParaRPr>
          </a:p>
          <a:p>
            <a:pPr marL="0" indent="542925" algn="ctr" eaLnBrk="1" hangingPunct="1">
              <a:buFontTx/>
              <a:buNone/>
            </a:pPr>
            <a:endParaRPr lang="ru-RU" sz="1800" smtClean="0">
              <a:latin typeface="Times New Roman" pitchFamily="18" charset="0"/>
            </a:endParaRPr>
          </a:p>
        </p:txBody>
      </p:sp>
      <p:sp>
        <p:nvSpPr>
          <p:cNvPr id="19461" name="Text Box 32"/>
          <p:cNvSpPr txBox="1">
            <a:spLocks noChangeArrowheads="1"/>
          </p:cNvSpPr>
          <p:nvPr/>
        </p:nvSpPr>
        <p:spPr bwMode="auto">
          <a:xfrm>
            <a:off x="250825" y="620713"/>
            <a:ext cx="8713788" cy="131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7675" algn="just">
              <a:spcBef>
                <a:spcPct val="50000"/>
              </a:spcBef>
            </a:pPr>
            <a:r>
              <a:rPr lang="ru-RU" sz="1600">
                <a:latin typeface="Times New Roman" pitchFamily="18" charset="0"/>
              </a:rPr>
              <a:t>Бюджетная система представляет собой совокупность отношений, возникающих между различными субъектами в процессе формирования доходов и осуществления расходов бюджетов всех уровней системы, осуществления государственных и муниципальных заимствований, регулирования государственного и муниципального долга, составления и рассмотрения проектов бюджетов системы, их утверждения и исполнения, контроля за их исполнением.</a:t>
            </a:r>
          </a:p>
        </p:txBody>
      </p:sp>
      <p:sp>
        <p:nvSpPr>
          <p:cNvPr id="19462" name="AutoShape 36"/>
          <p:cNvSpPr>
            <a:spLocks noChangeArrowheads="1"/>
          </p:cNvSpPr>
          <p:nvPr/>
        </p:nvSpPr>
        <p:spPr bwMode="auto">
          <a:xfrm>
            <a:off x="2916238" y="2492375"/>
            <a:ext cx="3097212" cy="5048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63" name="Text Box 37"/>
          <p:cNvSpPr txBox="1">
            <a:spLocks noChangeArrowheads="1"/>
          </p:cNvSpPr>
          <p:nvPr/>
        </p:nvSpPr>
        <p:spPr bwMode="auto">
          <a:xfrm>
            <a:off x="3059113" y="2565400"/>
            <a:ext cx="288131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b="1">
                <a:latin typeface="Times New Roman" pitchFamily="18" charset="0"/>
              </a:rPr>
              <a:t>Федеральный бюджет</a:t>
            </a:r>
          </a:p>
        </p:txBody>
      </p:sp>
      <p:sp>
        <p:nvSpPr>
          <p:cNvPr id="19464" name="AutoShape 38"/>
          <p:cNvSpPr>
            <a:spLocks noChangeArrowheads="1"/>
          </p:cNvSpPr>
          <p:nvPr/>
        </p:nvSpPr>
        <p:spPr bwMode="auto">
          <a:xfrm>
            <a:off x="2411413" y="3357563"/>
            <a:ext cx="4248150" cy="79216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65" name="Text Box 40"/>
          <p:cNvSpPr txBox="1">
            <a:spLocks noChangeArrowheads="1"/>
          </p:cNvSpPr>
          <p:nvPr/>
        </p:nvSpPr>
        <p:spPr bwMode="auto">
          <a:xfrm>
            <a:off x="2411413" y="3429000"/>
            <a:ext cx="42481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b="1">
                <a:latin typeface="Times New Roman" pitchFamily="18" charset="0"/>
              </a:rPr>
              <a:t>бюджеты субъектов Российской Федерации</a:t>
            </a:r>
          </a:p>
        </p:txBody>
      </p:sp>
      <p:sp>
        <p:nvSpPr>
          <p:cNvPr id="19466" name="AutoShape 41"/>
          <p:cNvSpPr>
            <a:spLocks noChangeArrowheads="1"/>
          </p:cNvSpPr>
          <p:nvPr/>
        </p:nvSpPr>
        <p:spPr bwMode="auto">
          <a:xfrm>
            <a:off x="3059113" y="4437063"/>
            <a:ext cx="3097212" cy="5048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67" name="Text Box 42"/>
          <p:cNvSpPr txBox="1">
            <a:spLocks noChangeArrowheads="1"/>
          </p:cNvSpPr>
          <p:nvPr/>
        </p:nvSpPr>
        <p:spPr bwMode="auto">
          <a:xfrm>
            <a:off x="3132138" y="4508500"/>
            <a:ext cx="2881312" cy="366713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b="1">
                <a:latin typeface="Times New Roman" pitchFamily="18" charset="0"/>
              </a:rPr>
              <a:t>местные бюджеты</a:t>
            </a:r>
          </a:p>
        </p:txBody>
      </p:sp>
      <p:sp>
        <p:nvSpPr>
          <p:cNvPr id="19468" name="AutoShape 43"/>
          <p:cNvSpPr>
            <a:spLocks noChangeArrowheads="1"/>
          </p:cNvSpPr>
          <p:nvPr/>
        </p:nvSpPr>
        <p:spPr bwMode="auto">
          <a:xfrm>
            <a:off x="323850" y="5589588"/>
            <a:ext cx="2376488" cy="5048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69" name="AutoShape 44"/>
          <p:cNvSpPr>
            <a:spLocks noChangeArrowheads="1"/>
          </p:cNvSpPr>
          <p:nvPr/>
        </p:nvSpPr>
        <p:spPr bwMode="auto">
          <a:xfrm>
            <a:off x="3132138" y="5589588"/>
            <a:ext cx="2735262" cy="5048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70" name="AutoShape 45"/>
          <p:cNvSpPr>
            <a:spLocks noChangeArrowheads="1"/>
          </p:cNvSpPr>
          <p:nvPr/>
        </p:nvSpPr>
        <p:spPr bwMode="auto">
          <a:xfrm>
            <a:off x="6300788" y="5589588"/>
            <a:ext cx="2592387" cy="5048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71" name="Text Box 46"/>
          <p:cNvSpPr txBox="1">
            <a:spLocks noChangeArrowheads="1"/>
          </p:cNvSpPr>
          <p:nvPr/>
        </p:nvSpPr>
        <p:spPr bwMode="auto">
          <a:xfrm>
            <a:off x="323850" y="5589588"/>
            <a:ext cx="2376488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500" b="1">
                <a:latin typeface="Times New Roman" pitchFamily="18" charset="0"/>
              </a:rPr>
              <a:t>бюджеты муниципальных районов</a:t>
            </a:r>
          </a:p>
        </p:txBody>
      </p:sp>
      <p:sp>
        <p:nvSpPr>
          <p:cNvPr id="19472" name="Text Box 47"/>
          <p:cNvSpPr txBox="1">
            <a:spLocks noChangeArrowheads="1"/>
          </p:cNvSpPr>
          <p:nvPr/>
        </p:nvSpPr>
        <p:spPr bwMode="auto">
          <a:xfrm>
            <a:off x="3203575" y="5661025"/>
            <a:ext cx="2663825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500" b="1">
                <a:latin typeface="Times New Roman" pitchFamily="18" charset="0"/>
              </a:rPr>
              <a:t>бюджеты городских округов</a:t>
            </a:r>
          </a:p>
        </p:txBody>
      </p:sp>
      <p:sp>
        <p:nvSpPr>
          <p:cNvPr id="19473" name="Text Box 50"/>
          <p:cNvSpPr txBox="1">
            <a:spLocks noChangeArrowheads="1"/>
          </p:cNvSpPr>
          <p:nvPr/>
        </p:nvSpPr>
        <p:spPr bwMode="auto">
          <a:xfrm>
            <a:off x="6300788" y="5589588"/>
            <a:ext cx="2663825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500" b="1">
                <a:latin typeface="Times New Roman" pitchFamily="18" charset="0"/>
              </a:rPr>
              <a:t>бюджеты городских и сельских поселений</a:t>
            </a:r>
          </a:p>
        </p:txBody>
      </p:sp>
      <p:sp>
        <p:nvSpPr>
          <p:cNvPr id="19474" name="AutoShape 54"/>
          <p:cNvSpPr>
            <a:spLocks noChangeArrowheads="1"/>
          </p:cNvSpPr>
          <p:nvPr/>
        </p:nvSpPr>
        <p:spPr bwMode="auto">
          <a:xfrm>
            <a:off x="4284663" y="2997200"/>
            <a:ext cx="360362" cy="36036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75" name="AutoShape 55"/>
          <p:cNvSpPr>
            <a:spLocks noChangeArrowheads="1"/>
          </p:cNvSpPr>
          <p:nvPr/>
        </p:nvSpPr>
        <p:spPr bwMode="auto">
          <a:xfrm>
            <a:off x="4356100" y="4149725"/>
            <a:ext cx="215900" cy="287338"/>
          </a:xfrm>
          <a:prstGeom prst="downArrow">
            <a:avLst>
              <a:gd name="adj1" fmla="val 50000"/>
              <a:gd name="adj2" fmla="val 33272"/>
            </a:avLst>
          </a:prstGeom>
          <a:solidFill>
            <a:schemeClr val="tx2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476" name="Line 57"/>
          <p:cNvSpPr>
            <a:spLocks noChangeShapeType="1"/>
          </p:cNvSpPr>
          <p:nvPr/>
        </p:nvSpPr>
        <p:spPr bwMode="auto">
          <a:xfrm>
            <a:off x="4500563" y="4941888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7" name="Line 58"/>
          <p:cNvSpPr>
            <a:spLocks noChangeShapeType="1"/>
          </p:cNvSpPr>
          <p:nvPr/>
        </p:nvSpPr>
        <p:spPr bwMode="auto">
          <a:xfrm>
            <a:off x="1476375" y="5229225"/>
            <a:ext cx="6119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8" name="Line 59"/>
          <p:cNvSpPr>
            <a:spLocks noChangeShapeType="1"/>
          </p:cNvSpPr>
          <p:nvPr/>
        </p:nvSpPr>
        <p:spPr bwMode="auto">
          <a:xfrm>
            <a:off x="1476375" y="5229225"/>
            <a:ext cx="0" cy="360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9" name="Line 60"/>
          <p:cNvSpPr>
            <a:spLocks noChangeShapeType="1"/>
          </p:cNvSpPr>
          <p:nvPr/>
        </p:nvSpPr>
        <p:spPr bwMode="auto">
          <a:xfrm>
            <a:off x="4500563" y="5084763"/>
            <a:ext cx="0" cy="504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80" name="Line 61"/>
          <p:cNvSpPr>
            <a:spLocks noChangeShapeType="1"/>
          </p:cNvSpPr>
          <p:nvPr/>
        </p:nvSpPr>
        <p:spPr bwMode="auto">
          <a:xfrm>
            <a:off x="7596188" y="5229225"/>
            <a:ext cx="0" cy="3603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81" name="Text Box 67"/>
          <p:cNvSpPr txBox="1">
            <a:spLocks noChangeArrowheads="1"/>
          </p:cNvSpPr>
          <p:nvPr/>
        </p:nvSpPr>
        <p:spPr bwMode="auto">
          <a:xfrm>
            <a:off x="1331913" y="1989138"/>
            <a:ext cx="68405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>
                <a:latin typeface="Times New Roman" pitchFamily="18" charset="0"/>
              </a:rPr>
              <a:t>Уровни бюджетной системы Российской Федерации</a:t>
            </a:r>
          </a:p>
        </p:txBody>
      </p:sp>
      <p:sp>
        <p:nvSpPr>
          <p:cNvPr id="19482" name="Text Box 68"/>
          <p:cNvSpPr txBox="1">
            <a:spLocks noChangeArrowheads="1"/>
          </p:cNvSpPr>
          <p:nvPr/>
        </p:nvSpPr>
        <p:spPr bwMode="auto">
          <a:xfrm>
            <a:off x="1476375" y="188913"/>
            <a:ext cx="6408738" cy="1004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Бюджетная система Российской Федерации</a:t>
            </a:r>
          </a:p>
          <a:p>
            <a:pPr algn="ctr">
              <a:spcBef>
                <a:spcPct val="50000"/>
              </a:spcBef>
            </a:pPr>
            <a:endParaRPr lang="ru-RU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64999">
              <a:srgbClr val="F0EBD5"/>
            </a:gs>
            <a:gs pos="100000">
              <a:srgbClr val="D1C39F"/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AutoShape 3"/>
          <p:cNvSpPr>
            <a:spLocks noChangeArrowheads="1"/>
          </p:cNvSpPr>
          <p:nvPr/>
        </p:nvSpPr>
        <p:spPr bwMode="auto">
          <a:xfrm>
            <a:off x="193675" y="4857760"/>
            <a:ext cx="8593167" cy="114300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DBE5F1"/>
              </a:gs>
              <a:gs pos="50000">
                <a:srgbClr val="95B3D7"/>
              </a:gs>
              <a:gs pos="100000">
                <a:srgbClr val="DBE5F1"/>
              </a:gs>
            </a:gsLst>
            <a:lin ang="8100000" scaled="1"/>
          </a:gradFill>
          <a:ln w="12600">
            <a:solidFill>
              <a:srgbClr val="95B3D7"/>
            </a:solidFill>
            <a:miter lim="800000"/>
            <a:headEnd/>
            <a:tailEnd/>
          </a:ln>
          <a:effectLst>
            <a:outerShdw dist="25631" dir="3633274" algn="ctr" rotWithShape="0">
              <a:srgbClr val="243F60">
                <a:alpha val="50027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Georgia" pitchFamily="18" charset="0"/>
              </a:rPr>
              <a:t>Основные направления бюджетной и налоговой политики Развильненского сельского поселения на 2019-2021 годы (Постановление от 24.10.2018 № 92)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7" name="AutoShape 1"/>
          <p:cNvSpPr>
            <a:spLocks noChangeArrowheads="1"/>
          </p:cNvSpPr>
          <p:nvPr/>
        </p:nvSpPr>
        <p:spPr bwMode="auto">
          <a:xfrm>
            <a:off x="214283" y="3214686"/>
            <a:ext cx="8572560" cy="92869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5DFEC"/>
              </a:gs>
              <a:gs pos="50000">
                <a:srgbClr val="B2A1C7"/>
              </a:gs>
              <a:gs pos="100000">
                <a:srgbClr val="E5DFEC"/>
              </a:gs>
            </a:gsLst>
            <a:lin ang="8100000" scaled="1"/>
          </a:gradFill>
          <a:ln w="12600">
            <a:solidFill>
              <a:srgbClr val="B2A1C7"/>
            </a:solidFill>
            <a:miter lim="800000"/>
            <a:headEnd/>
            <a:tailEnd/>
          </a:ln>
          <a:effectLst>
            <a:outerShdw dist="25631" dir="3633274" algn="ctr" rotWithShape="0">
              <a:srgbClr val="3F3151">
                <a:alpha val="50027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Georgia" pitchFamily="18" charset="0"/>
              </a:rPr>
              <a:t>Муниципальные программы Развильненского сельского поселения</a:t>
            </a:r>
            <a:endParaRPr kumimoji="0" lang="ru-RU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AutoShape 2"/>
          <p:cNvSpPr>
            <a:spLocks noChangeArrowheads="1"/>
          </p:cNvSpPr>
          <p:nvPr/>
        </p:nvSpPr>
        <p:spPr bwMode="auto">
          <a:xfrm>
            <a:off x="193675" y="1500174"/>
            <a:ext cx="8593167" cy="85725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DBDB"/>
              </a:gs>
              <a:gs pos="50000">
                <a:srgbClr val="D99594"/>
              </a:gs>
              <a:gs pos="100000">
                <a:srgbClr val="F2DBDB"/>
              </a:gs>
            </a:gsLst>
            <a:lin ang="8100000" scaled="1"/>
          </a:gradFill>
          <a:ln w="12600">
            <a:solidFill>
              <a:srgbClr val="D99594"/>
            </a:solidFill>
            <a:miter lim="800000"/>
            <a:headEnd/>
            <a:tailEnd/>
          </a:ln>
          <a:effectLst>
            <a:outerShdw dist="25631" dir="3633274" algn="ctr" rotWithShape="0">
              <a:srgbClr val="622423">
                <a:alpha val="50027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Georgia" pitchFamily="18" charset="0"/>
              </a:rPr>
              <a:t>Прогноз социально-экономического развития Развильненского сельского поселения на 2019-2021 годы</a:t>
            </a:r>
            <a:endParaRPr kumimoji="0" lang="ru-RU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85719" y="0"/>
            <a:ext cx="8429685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Основы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формирования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бюджета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2019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плановый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период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2020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2021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2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457200"/>
            <a:ext cx="11079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9425</TotalTime>
  <Words>1345</Words>
  <Application>Microsoft Office PowerPoint</Application>
  <PresentationFormat>Экран (4:3)</PresentationFormat>
  <Paragraphs>228</Paragraphs>
  <Slides>16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Бюджет  Развильненского сельского поселения Песчанокопского района на 2019 год и на плановый период 2020 и 2021 годов направлен на решение следующих ключевых задач:</vt:lpstr>
      <vt:lpstr>Меры, принимаемые для обеспечения сбалансированности бюджета Развильненского сельского поселения Песчанокопского района</vt:lpstr>
      <vt:lpstr>  Основные характеристики проекта бюджета Развильненского сельского поселения Песчанокопского района на 2019 год  и плановый период 2020 и 2021 годов                                                                                          тыс.рублей </vt:lpstr>
      <vt:lpstr>Слайд 13</vt:lpstr>
      <vt:lpstr>Слайд 14</vt:lpstr>
      <vt:lpstr>Слайд 15</vt:lpstr>
      <vt:lpstr>Контактная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Inna</cp:lastModifiedBy>
  <cp:revision>950</cp:revision>
  <cp:lastPrinted>2013-11-22T13:20:24Z</cp:lastPrinted>
  <dcterms:created xsi:type="dcterms:W3CDTF">2013-11-19T11:15:28Z</dcterms:created>
  <dcterms:modified xsi:type="dcterms:W3CDTF">2019-08-02T11:08:24Z</dcterms:modified>
</cp:coreProperties>
</file>